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7"/>
  </p:notesMasterIdLst>
  <p:sldIdLst>
    <p:sldId id="256" r:id="rId2"/>
    <p:sldId id="266" r:id="rId3"/>
    <p:sldId id="287" r:id="rId4"/>
    <p:sldId id="286" r:id="rId5"/>
    <p:sldId id="274" r:id="rId6"/>
    <p:sldId id="275" r:id="rId7"/>
    <p:sldId id="276" r:id="rId8"/>
    <p:sldId id="278" r:id="rId9"/>
    <p:sldId id="291" r:id="rId10"/>
    <p:sldId id="279" r:id="rId11"/>
    <p:sldId id="280" r:id="rId12"/>
    <p:sldId id="281" r:id="rId13"/>
    <p:sldId id="282" r:id="rId14"/>
    <p:sldId id="293" r:id="rId15"/>
    <p:sldId id="292" r:id="rId16"/>
  </p:sldIdLst>
  <p:sldSz cx="9144000" cy="6858000" type="screen4x3"/>
  <p:notesSz cx="6815138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61" autoAdjust="0"/>
    <p:restoredTop sz="84258" autoAdjust="0"/>
  </p:normalViewPr>
  <p:slideViewPr>
    <p:cSldViewPr>
      <p:cViewPr>
        <p:scale>
          <a:sx n="110" d="100"/>
          <a:sy n="110" d="100"/>
        </p:scale>
        <p:origin x="-1794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25931410256410281"/>
          <c:y val="6.9072418551853018E-2"/>
          <c:w val="0.71897649572649569"/>
          <c:h val="0.57023595017830064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Налоговые/ доп.НДФЛ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494364.5</c:v>
                </c:pt>
                <c:pt idx="1">
                  <c:v>506589.8</c:v>
                </c:pt>
                <c:pt idx="2">
                  <c:v>510781.6</c:v>
                </c:pt>
                <c:pt idx="3">
                  <c:v>513697.9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36547</c:v>
                </c:pt>
                <c:pt idx="1">
                  <c:v>31673.4</c:v>
                </c:pt>
                <c:pt idx="2">
                  <c:v>31673.4</c:v>
                </c:pt>
                <c:pt idx="3">
                  <c:v>31246.185249999999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Дотации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138387.29999999999</c:v>
                </c:pt>
                <c:pt idx="1">
                  <c:v>73546</c:v>
                </c:pt>
                <c:pt idx="2">
                  <c:v>11806</c:v>
                </c:pt>
                <c:pt idx="3">
                  <c:v>11806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Целевые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529430.69999999995</c:v>
                </c:pt>
                <c:pt idx="1">
                  <c:v>603240.80000000005</c:v>
                </c:pt>
                <c:pt idx="2">
                  <c:v>536606.1</c:v>
                </c:pt>
                <c:pt idx="3">
                  <c:v>534789.4</c:v>
                </c:pt>
              </c:numCache>
            </c:numRef>
          </c:val>
        </c:ser>
        <c:gapWidth val="95"/>
        <c:gapDepth val="95"/>
        <c:shape val="cylinder"/>
        <c:axId val="39641472"/>
        <c:axId val="39643008"/>
        <c:axId val="0"/>
      </c:bar3DChart>
      <c:catAx>
        <c:axId val="39641472"/>
        <c:scaling>
          <c:orientation val="minMax"/>
        </c:scaling>
        <c:axPos val="b"/>
        <c:numFmt formatCode="General" sourceLinked="0"/>
        <c:majorTickMark val="none"/>
        <c:tickLblPos val="nextTo"/>
        <c:crossAx val="39643008"/>
        <c:crosses val="autoZero"/>
        <c:auto val="1"/>
        <c:lblAlgn val="ctr"/>
        <c:lblOffset val="100"/>
      </c:catAx>
      <c:valAx>
        <c:axId val="39643008"/>
        <c:scaling>
          <c:orientation val="minMax"/>
        </c:scaling>
        <c:axPos val="l"/>
        <c:majorGridlines/>
        <c:numFmt formatCode="#,##0.0" sourceLinked="1"/>
        <c:majorTickMark val="none"/>
        <c:tickLblPos val="none"/>
        <c:crossAx val="3964147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"/>
          <c:y val="0.11413313129822412"/>
          <c:w val="1"/>
          <c:h val="0.7248010136779895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dLbls>
            <c:dLbl>
              <c:idx val="0"/>
              <c:layout>
                <c:manualLayout>
                  <c:x val="1.3887795275590589E-3"/>
                  <c:y val="0.2385193168092913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1666666666666683E-3"/>
                  <c:y val="2.1947875696218637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УСН, ЕНВД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198900</c:v>
                </c:pt>
                <c:pt idx="1">
                  <c:v>6791</c:v>
                </c:pt>
                <c:pt idx="2">
                  <c:v>23720</c:v>
                </c:pt>
                <c:pt idx="3">
                  <c:v>14643.5</c:v>
                </c:pt>
                <c:pt idx="4">
                  <c:v>1100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dLbls>
            <c:dLbl>
              <c:idx val="0"/>
              <c:layout>
                <c:manualLayout>
                  <c:x val="2.7777777777778273E-3"/>
                  <c:y val="0.275741805904238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5555555555555558E-3"/>
                  <c:y val="2.1947875696218637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УСН, ЕНВД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212449.06649999981</c:v>
                </c:pt>
                <c:pt idx="1">
                  <c:v>5014.7188600000009</c:v>
                </c:pt>
                <c:pt idx="2">
                  <c:v>23897</c:v>
                </c:pt>
                <c:pt idx="3">
                  <c:v>13812.7</c:v>
                </c:pt>
                <c:pt idx="4">
                  <c:v>1476.2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dLbls>
            <c:dLbl>
              <c:idx val="0"/>
              <c:layout>
                <c:manualLayout>
                  <c:x val="1.3888888888889046E-3"/>
                  <c:y val="0.2641746161249388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УСН, ЕНВД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215639.29649749977</c:v>
                </c:pt>
                <c:pt idx="1">
                  <c:v>5645.1342300000024</c:v>
                </c:pt>
                <c:pt idx="2">
                  <c:v>24261.521999999997</c:v>
                </c:pt>
                <c:pt idx="3">
                  <c:v>13871.580000000002</c:v>
                </c:pt>
                <c:pt idx="4">
                  <c:v>1476.2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 год</c:v>
                </c:pt>
              </c:strCache>
            </c:strRef>
          </c:tx>
          <c:dLbls>
            <c:dLbl>
              <c:idx val="0"/>
              <c:layout>
                <c:manualLayout>
                  <c:x val="1.3888888888888918E-3"/>
                  <c:y val="0.27215365863310997"/>
                </c:manualLayout>
              </c:layout>
              <c:showVal val="1"/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УСН, ЕНВД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218877.49594496272</c:v>
                </c:pt>
                <c:pt idx="1">
                  <c:v>5645.1342300000024</c:v>
                </c:pt>
                <c:pt idx="2">
                  <c:v>24633.334440000002</c:v>
                </c:pt>
                <c:pt idx="3">
                  <c:v>13931.637600000002</c:v>
                </c:pt>
                <c:pt idx="4">
                  <c:v>1476.2</c:v>
                </c:pt>
              </c:numCache>
            </c:numRef>
          </c:val>
        </c:ser>
        <c:dLbls>
          <c:showVal val="1"/>
        </c:dLbls>
        <c:shape val="box"/>
        <c:axId val="40277504"/>
        <c:axId val="40279040"/>
        <c:axId val="0"/>
      </c:bar3DChart>
      <c:catAx>
        <c:axId val="402775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0279040"/>
        <c:crosses val="autoZero"/>
        <c:auto val="1"/>
        <c:lblAlgn val="ctr"/>
        <c:lblOffset val="100"/>
      </c:catAx>
      <c:valAx>
        <c:axId val="40279040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4027750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6805052493438302"/>
          <c:y val="4.7336383339177515E-2"/>
          <c:w val="0.7444498031496074"/>
          <c:h val="7.0911858195293581E-2"/>
        </c:manualLayout>
      </c:layout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5"/>
            </a:solidFill>
            <a:ln w="1905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dLbls>
            <c:dLbl>
              <c:idx val="0"/>
              <c:layout>
                <c:manualLayout>
                  <c:x val="-1.3888888888888918E-3"/>
                  <c:y val="0.3335888013998262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555555555558E-3"/>
                  <c:y val="-1.7777777777777701E-2"/>
                </c:manualLayout>
              </c:layout>
              <c:showVal val="1"/>
            </c:dLbl>
            <c:dLbl>
              <c:idx val="2"/>
              <c:layout>
                <c:manualLayout>
                  <c:x val="2.7777777777777861E-3"/>
                  <c:y val="-2.2222222222222251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2.4444444444444446E-2"/>
                </c:manualLayout>
              </c:layout>
              <c:showVal val="1"/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25600</c:v>
                </c:pt>
                <c:pt idx="1">
                  <c:v>870</c:v>
                </c:pt>
                <c:pt idx="2">
                  <c:v>2076.3000000000002</c:v>
                </c:pt>
                <c:pt idx="3">
                  <c:v>2000.7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4"/>
            </a:solidFill>
            <a:ln w="19050" cap="flat" cmpd="sng" algn="ctr">
              <a:solidFill>
                <a:schemeClr val="accent4">
                  <a:shade val="50000"/>
                </a:schemeClr>
              </a:solidFill>
              <a:prstDash val="solid"/>
            </a:ln>
            <a:effectLst/>
          </c:spPr>
          <c:dLbls>
            <c:dLbl>
              <c:idx val="0"/>
              <c:layout>
                <c:manualLayout>
                  <c:x val="-1.3888888888888918E-3"/>
                  <c:y val="0.3354075240594930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888888888888918E-3"/>
                  <c:y val="-2.2222222222222251E-2"/>
                </c:manualLayout>
              </c:layout>
              <c:showVal val="1"/>
            </c:dLbl>
            <c:dLbl>
              <c:idx val="2"/>
              <c:layout>
                <c:manualLayout>
                  <c:x val="9.7222222222222224E-3"/>
                  <c:y val="-2.0000000000000011E-2"/>
                </c:manualLayout>
              </c:layout>
              <c:showVal val="1"/>
            </c:dLbl>
            <c:dLbl>
              <c:idx val="3"/>
              <c:layout>
                <c:manualLayout>
                  <c:x val="6.9444444444443521E-3"/>
                  <c:y val="-2.0000000000000011E-2"/>
                </c:manualLayout>
              </c:layout>
              <c:showVal val="1"/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26400.22</c:v>
                </c:pt>
                <c:pt idx="1">
                  <c:v>196.18900000000002</c:v>
                </c:pt>
                <c:pt idx="2">
                  <c:v>2076.3450000000012</c:v>
                </c:pt>
                <c:pt idx="3">
                  <c:v>3000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/>
            </a:solidFill>
            <a:ln w="1905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dLbls>
            <c:dLbl>
              <c:idx val="0"/>
              <c:layout>
                <c:manualLayout>
                  <c:x val="1.3888888888888952E-3"/>
                  <c:y val="0.3281480314960629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1.1111111111111125E-2"/>
                </c:manualLayout>
              </c:layout>
              <c:showVal val="1"/>
            </c:dLbl>
            <c:dLbl>
              <c:idx val="2"/>
              <c:layout>
                <c:manualLayout>
                  <c:x val="8.3333333333333367E-3"/>
                  <c:y val="-2.0000000000000011E-2"/>
                </c:manualLayout>
              </c:layout>
              <c:showVal val="1"/>
            </c:dLbl>
            <c:dLbl>
              <c:idx val="3"/>
              <c:layout>
                <c:manualLayout>
                  <c:x val="5.5555555555555558E-3"/>
                  <c:y val="-2.0000000000000011E-2"/>
                </c:manualLayout>
              </c:layout>
              <c:showVal val="1"/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26400.22</c:v>
                </c:pt>
                <c:pt idx="1">
                  <c:v>196.18900000000002</c:v>
                </c:pt>
                <c:pt idx="2">
                  <c:v>2076.3450000000012</c:v>
                </c:pt>
                <c:pt idx="3">
                  <c:v>3000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chemeClr val="accent2"/>
            </a:solidFill>
            <a:ln w="19050" cap="flat" cmpd="sng" algn="ctr">
              <a:solidFill>
                <a:schemeClr val="accent2">
                  <a:shade val="50000"/>
                </a:schemeClr>
              </a:solidFill>
              <a:prstDash val="solid"/>
            </a:ln>
            <a:effectLst/>
          </c:spPr>
          <c:dLbls>
            <c:dLbl>
              <c:idx val="0"/>
              <c:layout>
                <c:manualLayout>
                  <c:x val="-1.3888888888888944E-3"/>
                  <c:y val="0.3254815398075250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1.1111111111111125E-2"/>
                </c:manualLayout>
              </c:layout>
              <c:showVal val="1"/>
            </c:dLbl>
            <c:dLbl>
              <c:idx val="2"/>
              <c:layout>
                <c:manualLayout>
                  <c:x val="6.9444444444444519E-3"/>
                  <c:y val="-2.0000000000000011E-2"/>
                </c:manualLayout>
              </c:layout>
              <c:showVal val="1"/>
            </c:dLbl>
            <c:dLbl>
              <c:idx val="3"/>
              <c:layout>
                <c:manualLayout>
                  <c:x val="5.5555555555555558E-3"/>
                  <c:y val="-8.888888888888901E-3"/>
                </c:manualLayout>
              </c:layout>
              <c:showVal val="1"/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26400.22</c:v>
                </c:pt>
                <c:pt idx="1">
                  <c:v>196.18900000000002</c:v>
                </c:pt>
                <c:pt idx="2">
                  <c:v>1649.0762500000001</c:v>
                </c:pt>
                <c:pt idx="3">
                  <c:v>3000</c:v>
                </c:pt>
              </c:numCache>
            </c:numRef>
          </c:val>
        </c:ser>
        <c:dLbls>
          <c:showVal val="1"/>
        </c:dLbls>
        <c:shape val="box"/>
        <c:axId val="40358272"/>
        <c:axId val="40359808"/>
        <c:axId val="0"/>
      </c:bar3DChart>
      <c:catAx>
        <c:axId val="40358272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0359808"/>
        <c:crosses val="autoZero"/>
        <c:auto val="1"/>
        <c:lblAlgn val="ctr"/>
        <c:lblOffset val="100"/>
      </c:catAx>
      <c:valAx>
        <c:axId val="40359808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4035827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5.6939413823272091E-2"/>
          <c:y val="5.8666666666666693E-2"/>
          <c:w val="0.9"/>
          <c:h val="7.1787226596675399E-2"/>
        </c:manualLayout>
      </c:layout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1"/>
            </a:solidFill>
            <a:ln w="1905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dLbls>
            <c:dLbl>
              <c:idx val="0"/>
              <c:layout>
                <c:manualLayout>
                  <c:x val="1.3889374939243719E-3"/>
                  <c:y val="0.2908053459853903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944444444444451E-3"/>
                  <c:y val="-2.703434462135798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1997250343707041E-5"/>
                  <c:y val="0.4080339686176923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8782513296949096E-3"/>
                  <c:y val="-5.9409287963878218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дотации/
доп.норм.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387597.3</c:v>
                </c:pt>
                <c:pt idx="1">
                  <c:v>66813.2</c:v>
                </c:pt>
                <c:pt idx="2">
                  <c:v>459873.8</c:v>
                </c:pt>
                <c:pt idx="3">
                  <c:v>2473.6999999999998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5"/>
            </a:solidFill>
            <a:ln w="19050" cap="flat" cmpd="sng" algn="ctr">
              <a:solidFill>
                <a:schemeClr val="accent5">
                  <a:shade val="50000"/>
                </a:schemeClr>
              </a:solidFill>
              <a:prstDash val="solid"/>
            </a:ln>
            <a:effectLst/>
          </c:spPr>
          <c:dLbls>
            <c:dLbl>
              <c:idx val="0"/>
              <c:layout>
                <c:manualLayout>
                  <c:x val="1.4109347442680777E-3"/>
                  <c:y val="0.2656917740958638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267188823619296E-3"/>
                  <c:y val="-1.743278447193456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66907261592303E-3"/>
                  <c:y val="0.4001724442825293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3888930550347877E-2"/>
                  <c:y val="-1.767270387035697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дотации/
доп.норм.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323486.09999999998</c:v>
                </c:pt>
                <c:pt idx="1">
                  <c:v>110340.2</c:v>
                </c:pt>
                <c:pt idx="2">
                  <c:v>489006.7</c:v>
                </c:pt>
                <c:pt idx="3">
                  <c:v>3893.9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3"/>
            </a:solidFill>
            <a:ln w="19050" cap="flat" cmpd="sng" algn="ctr">
              <a:solidFill>
                <a:schemeClr val="accent3">
                  <a:shade val="50000"/>
                </a:schemeClr>
              </a:solidFill>
              <a:prstDash val="solid"/>
            </a:ln>
            <a:effectLst/>
          </c:spPr>
          <c:dLbls>
            <c:dLbl>
              <c:idx val="0"/>
              <c:layout>
                <c:manualLayout>
                  <c:x val="1.4329319946117889E-3"/>
                  <c:y val="0.2320265109163326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9330361482593E-2"/>
                  <c:y val="-1.719268788045564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109347442680777E-3"/>
                  <c:y val="0.448570069753819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110944465275279E-2"/>
                  <c:y val="-1.767270387035697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дотации/
доп.норм.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261693.9</c:v>
                </c:pt>
                <c:pt idx="1">
                  <c:v>61126</c:v>
                </c:pt>
                <c:pt idx="2">
                  <c:v>472580.8</c:v>
                </c:pt>
                <c:pt idx="3">
                  <c:v>2899.3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2020 год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.2385365838100124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698412698412761E-2"/>
                  <c:y val="-4.50070363362721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8218694885361554E-3"/>
                  <c:y val="0.4500693002043744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8765432098764962E-3"/>
                  <c:y val="-1.575246271769495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дотации/
доп.норм.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260940.1</c:v>
                </c:pt>
                <c:pt idx="1">
                  <c:v>59221.1</c:v>
                </c:pt>
                <c:pt idx="2">
                  <c:v>472579.6</c:v>
                </c:pt>
                <c:pt idx="3">
                  <c:v>2988.7</c:v>
                </c:pt>
              </c:numCache>
            </c:numRef>
          </c:val>
        </c:ser>
        <c:dLbls>
          <c:showVal val="1"/>
        </c:dLbls>
        <c:shape val="box"/>
        <c:axId val="40458112"/>
        <c:axId val="40459648"/>
        <c:axId val="0"/>
      </c:bar3DChart>
      <c:catAx>
        <c:axId val="404581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0459648"/>
        <c:crosses val="autoZero"/>
        <c:auto val="1"/>
        <c:lblAlgn val="ctr"/>
        <c:lblOffset val="100"/>
      </c:catAx>
      <c:valAx>
        <c:axId val="40459648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404581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5.2173256120762693E-2"/>
          <c:y val="3.4475389833583822E-2"/>
          <c:w val="0.89999994445138864"/>
          <c:h val="7.2573314513068171E-2"/>
        </c:manualLayout>
      </c:layout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F906B-2180-4934-91DB-BEE0DFA99076}" type="doc">
      <dgm:prSet loTypeId="urn:microsoft.com/office/officeart/2005/8/layout/lProcess2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D31F1C-B299-4754-9C2A-EB0D9AFD47C7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462 389,2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74,0%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71C184-A303-48BA-9585-5B2F1353584B}" type="parTrans" cxnId="{C35B7007-3F85-4820-9B36-B0218431C19A}">
      <dgm:prSet/>
      <dgm:spPr/>
      <dgm:t>
        <a:bodyPr/>
        <a:lstStyle/>
        <a:p>
          <a:endParaRPr lang="ru-RU"/>
        </a:p>
      </dgm:t>
    </dgm:pt>
    <dgm:pt modelId="{6F5027FC-638A-4AE5-9B5D-806E670420E5}" type="sibTrans" cxnId="{C35B7007-3F85-4820-9B36-B0218431C19A}">
      <dgm:prSet/>
      <dgm:spPr/>
      <dgm:t>
        <a:bodyPr/>
        <a:lstStyle/>
        <a:p>
          <a:endParaRPr lang="ru-RU"/>
        </a:p>
      </dgm:t>
    </dgm:pt>
    <dgm:pt modelId="{A6437EA9-53BD-4EBE-A0AF-1AEF25D6839D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212 449,1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34%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38DD3D-D208-47FE-9502-2D0CD9E3A74F}" type="parTrans" cxnId="{95956C72-079F-4F54-BF86-6C1DDFBAEF33}">
      <dgm:prSet/>
      <dgm:spPr/>
      <dgm:t>
        <a:bodyPr/>
        <a:lstStyle/>
        <a:p>
          <a:endParaRPr lang="ru-RU"/>
        </a:p>
      </dgm:t>
    </dgm:pt>
    <dgm:pt modelId="{19BCB306-A15B-434E-A344-51BFDC8318D0}" type="sibTrans" cxnId="{95956C72-079F-4F54-BF86-6C1DDFBAEF33}">
      <dgm:prSet/>
      <dgm:spPr/>
      <dgm:t>
        <a:bodyPr/>
        <a:lstStyle/>
        <a:p>
          <a:endParaRPr lang="ru-RU"/>
        </a:p>
      </dgm:t>
    </dgm:pt>
    <dgm:pt modelId="{EDC366E3-5BC5-4441-AA28-3D6225D91B0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249 940,1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40,0%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0E11AA-7877-4A40-9791-F5B562B5F938}" type="parTrans" cxnId="{7F5EDCBC-89DB-4276-914B-D66CFA5E544E}">
      <dgm:prSet/>
      <dgm:spPr/>
      <dgm:t>
        <a:bodyPr/>
        <a:lstStyle/>
        <a:p>
          <a:endParaRPr lang="ru-RU"/>
        </a:p>
      </dgm:t>
    </dgm:pt>
    <dgm:pt modelId="{CB34462C-5D59-4B8E-AA7B-0FF1B0E3EEFD}" type="sibTrans" cxnId="{7F5EDCBC-89DB-4276-914B-D66CFA5E544E}">
      <dgm:prSet/>
      <dgm:spPr/>
      <dgm:t>
        <a:bodyPr/>
        <a:lstStyle/>
        <a:p>
          <a:endParaRPr lang="ru-RU"/>
        </a:p>
      </dgm:t>
    </dgm:pt>
    <dgm:pt modelId="{FD816A11-1D6F-4DEC-B7A8-58431BBAEE8D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465 527,2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73,4%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4B9887-6553-40FD-B956-19812684E981}" type="parTrans" cxnId="{2E8C0C13-C7B1-49A7-A995-466E0E6CBAA4}">
      <dgm:prSet/>
      <dgm:spPr/>
      <dgm:t>
        <a:bodyPr/>
        <a:lstStyle/>
        <a:p>
          <a:endParaRPr lang="ru-RU"/>
        </a:p>
      </dgm:t>
    </dgm:pt>
    <dgm:pt modelId="{518CA8D9-B232-4972-B3DD-1A02D800A655}" type="sibTrans" cxnId="{2E8C0C13-C7B1-49A7-A995-466E0E6CBAA4}">
      <dgm:prSet/>
      <dgm:spPr/>
      <dgm:t>
        <a:bodyPr/>
        <a:lstStyle/>
        <a:p>
          <a:endParaRPr lang="ru-RU"/>
        </a:p>
      </dgm:t>
    </dgm:pt>
    <dgm:pt modelId="{82C016AA-59F5-491F-8509-1B00581C0B07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215 639,3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34%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3759FF-7473-4D09-84BF-E910CD82F4BD}" type="parTrans" cxnId="{2B433887-671E-4DEC-8773-F3F1222126FA}">
      <dgm:prSet/>
      <dgm:spPr/>
      <dgm:t>
        <a:bodyPr/>
        <a:lstStyle/>
        <a:p>
          <a:endParaRPr lang="ru-RU"/>
        </a:p>
      </dgm:t>
    </dgm:pt>
    <dgm:pt modelId="{6714A69B-EE1A-487C-9E8F-2FE561C3EF88}" type="sibTrans" cxnId="{2B433887-671E-4DEC-8773-F3F1222126FA}">
      <dgm:prSet/>
      <dgm:spPr/>
      <dgm:t>
        <a:bodyPr/>
        <a:lstStyle/>
        <a:p>
          <a:endParaRPr lang="ru-RU"/>
        </a:p>
      </dgm:t>
    </dgm:pt>
    <dgm:pt modelId="{61E2593A-80DA-4383-80EA-D162618E256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249 887,9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39,4%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F9058C-C1E1-420E-A69A-62A97E8D71C9}" type="parTrans" cxnId="{EADD2A68-EF8C-49FC-88A8-E5EEA2712F50}">
      <dgm:prSet/>
      <dgm:spPr/>
      <dgm:t>
        <a:bodyPr/>
        <a:lstStyle/>
        <a:p>
          <a:endParaRPr lang="ru-RU"/>
        </a:p>
      </dgm:t>
    </dgm:pt>
    <dgm:pt modelId="{6B3596F6-C0FB-4966-AB96-55F83EAC356C}" type="sibTrans" cxnId="{EADD2A68-EF8C-49FC-88A8-E5EEA2712F50}">
      <dgm:prSet/>
      <dgm:spPr/>
      <dgm:t>
        <a:bodyPr/>
        <a:lstStyle/>
        <a:p>
          <a:endParaRPr lang="ru-RU"/>
        </a:p>
      </dgm:t>
    </dgm:pt>
    <dgm:pt modelId="{4574EE81-A070-40E5-8054-BEEBA31FB0C5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468 011,6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72,7%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DA3B10-8801-4379-BD90-8B7912B284D1}" type="parTrans" cxnId="{CBEF7660-EA64-42A3-ABDC-E12C465BB7E7}">
      <dgm:prSet/>
      <dgm:spPr/>
      <dgm:t>
        <a:bodyPr/>
        <a:lstStyle/>
        <a:p>
          <a:endParaRPr lang="ru-RU"/>
        </a:p>
      </dgm:t>
    </dgm:pt>
    <dgm:pt modelId="{E2E17AED-4BCB-4347-8092-86E3A2B499CD}" type="sibTrans" cxnId="{CBEF7660-EA64-42A3-ABDC-E12C465BB7E7}">
      <dgm:prSet/>
      <dgm:spPr/>
      <dgm:t>
        <a:bodyPr/>
        <a:lstStyle/>
        <a:p>
          <a:endParaRPr lang="ru-RU"/>
        </a:p>
      </dgm:t>
    </dgm:pt>
    <dgm:pt modelId="{532552AB-122B-45AE-92F7-02679C707536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218 877,5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34%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CA2A72-8081-4434-BF6C-8D35E0DAF337}" type="parTrans" cxnId="{6091B0BA-7D34-44EC-BB1E-5783E8E0E3F6}">
      <dgm:prSet/>
      <dgm:spPr/>
      <dgm:t>
        <a:bodyPr/>
        <a:lstStyle/>
        <a:p>
          <a:endParaRPr lang="ru-RU"/>
        </a:p>
      </dgm:t>
    </dgm:pt>
    <dgm:pt modelId="{88722AC9-A850-4583-9E27-F9CD4DC3AD37}" type="sibTrans" cxnId="{6091B0BA-7D34-44EC-BB1E-5783E8E0E3F6}">
      <dgm:prSet/>
      <dgm:spPr/>
      <dgm:t>
        <a:bodyPr/>
        <a:lstStyle/>
        <a:p>
          <a:endParaRPr lang="ru-RU"/>
        </a:p>
      </dgm:t>
    </dgm:pt>
    <dgm:pt modelId="{AD8C7A0B-624F-4161-9B4B-B766E55A0C94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249 134,1</a:t>
          </a:r>
        </a:p>
        <a:p>
          <a:r>
            <a: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38,7%</a:t>
          </a:r>
          <a:endParaRPr lang="ru-RU" sz="19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D5566B-3EAA-4602-BF7D-DCB3DA80F89E}" type="parTrans" cxnId="{8B076721-C455-4B11-867D-7742EA461FC8}">
      <dgm:prSet/>
      <dgm:spPr/>
      <dgm:t>
        <a:bodyPr/>
        <a:lstStyle/>
        <a:p>
          <a:endParaRPr lang="ru-RU"/>
        </a:p>
      </dgm:t>
    </dgm:pt>
    <dgm:pt modelId="{E21CD585-34D8-4527-B103-33FA37865E1E}" type="sibTrans" cxnId="{8B076721-C455-4B11-867D-7742EA461FC8}">
      <dgm:prSet/>
      <dgm:spPr/>
      <dgm:t>
        <a:bodyPr/>
        <a:lstStyle/>
        <a:p>
          <a:endParaRPr lang="ru-RU"/>
        </a:p>
      </dgm:t>
    </dgm:pt>
    <dgm:pt modelId="{10A5FCFD-9EA2-4428-BDB0-8171CC5D0C5B}" type="pres">
      <dgm:prSet presAssocID="{B41F906B-2180-4934-91DB-BEE0DFA9907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F6E06B-05EA-4491-8645-A374427B01E2}" type="pres">
      <dgm:prSet presAssocID="{0DD31F1C-B299-4754-9C2A-EB0D9AFD47C7}" presName="compNode" presStyleCnt="0"/>
      <dgm:spPr/>
    </dgm:pt>
    <dgm:pt modelId="{5B9907AC-DA98-4C77-9D7D-168829CDC6D2}" type="pres">
      <dgm:prSet presAssocID="{0DD31F1C-B299-4754-9C2A-EB0D9AFD47C7}" presName="aNode" presStyleLbl="bgShp" presStyleIdx="0" presStyleCnt="3"/>
      <dgm:spPr/>
      <dgm:t>
        <a:bodyPr/>
        <a:lstStyle/>
        <a:p>
          <a:endParaRPr lang="ru-RU"/>
        </a:p>
      </dgm:t>
    </dgm:pt>
    <dgm:pt modelId="{4C1A739C-2629-43F6-962A-254ABD6844C3}" type="pres">
      <dgm:prSet presAssocID="{0DD31F1C-B299-4754-9C2A-EB0D9AFD47C7}" presName="textNode" presStyleLbl="bgShp" presStyleIdx="0" presStyleCnt="3"/>
      <dgm:spPr/>
      <dgm:t>
        <a:bodyPr/>
        <a:lstStyle/>
        <a:p>
          <a:endParaRPr lang="ru-RU"/>
        </a:p>
      </dgm:t>
    </dgm:pt>
    <dgm:pt modelId="{4CC264A5-B5AD-4F1F-904E-7780573B0AFA}" type="pres">
      <dgm:prSet presAssocID="{0DD31F1C-B299-4754-9C2A-EB0D9AFD47C7}" presName="compChildNode" presStyleCnt="0"/>
      <dgm:spPr/>
    </dgm:pt>
    <dgm:pt modelId="{634FC379-FCFC-40A2-8B0D-F872EE5E7FF1}" type="pres">
      <dgm:prSet presAssocID="{0DD31F1C-B299-4754-9C2A-EB0D9AFD47C7}" presName="theInnerList" presStyleCnt="0"/>
      <dgm:spPr/>
    </dgm:pt>
    <dgm:pt modelId="{545CE22E-9464-4A70-8556-C2079BC1BF0E}" type="pres">
      <dgm:prSet presAssocID="{A6437EA9-53BD-4EBE-A0AF-1AEF25D6839D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C59F3-1FF4-4075-A324-088BBBF969AE}" type="pres">
      <dgm:prSet presAssocID="{A6437EA9-53BD-4EBE-A0AF-1AEF25D6839D}" presName="aSpace2" presStyleCnt="0"/>
      <dgm:spPr/>
    </dgm:pt>
    <dgm:pt modelId="{F116BD40-999A-4D62-BD8C-3F46F21B7658}" type="pres">
      <dgm:prSet presAssocID="{EDC366E3-5BC5-4441-AA28-3D6225D91B0B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2DED0-6DCC-4AE5-9705-B2314DBB878B}" type="pres">
      <dgm:prSet presAssocID="{0DD31F1C-B299-4754-9C2A-EB0D9AFD47C7}" presName="aSpace" presStyleCnt="0"/>
      <dgm:spPr/>
    </dgm:pt>
    <dgm:pt modelId="{17137B6F-2ED7-4B42-AEEE-9EDCCF426A31}" type="pres">
      <dgm:prSet presAssocID="{FD816A11-1D6F-4DEC-B7A8-58431BBAEE8D}" presName="compNode" presStyleCnt="0"/>
      <dgm:spPr/>
    </dgm:pt>
    <dgm:pt modelId="{54237295-6676-4686-908C-5BCE1972ABF1}" type="pres">
      <dgm:prSet presAssocID="{FD816A11-1D6F-4DEC-B7A8-58431BBAEE8D}" presName="aNode" presStyleLbl="bgShp" presStyleIdx="1" presStyleCnt="3"/>
      <dgm:spPr/>
      <dgm:t>
        <a:bodyPr/>
        <a:lstStyle/>
        <a:p>
          <a:endParaRPr lang="ru-RU"/>
        </a:p>
      </dgm:t>
    </dgm:pt>
    <dgm:pt modelId="{09B1DFDC-F591-4C83-9967-742D35543E20}" type="pres">
      <dgm:prSet presAssocID="{FD816A11-1D6F-4DEC-B7A8-58431BBAEE8D}" presName="textNode" presStyleLbl="bgShp" presStyleIdx="1" presStyleCnt="3"/>
      <dgm:spPr/>
      <dgm:t>
        <a:bodyPr/>
        <a:lstStyle/>
        <a:p>
          <a:endParaRPr lang="ru-RU"/>
        </a:p>
      </dgm:t>
    </dgm:pt>
    <dgm:pt modelId="{9E01A5E8-0AE3-46E9-8ABE-AF54B53E13EE}" type="pres">
      <dgm:prSet presAssocID="{FD816A11-1D6F-4DEC-B7A8-58431BBAEE8D}" presName="compChildNode" presStyleCnt="0"/>
      <dgm:spPr/>
    </dgm:pt>
    <dgm:pt modelId="{7673AFBA-5EC0-4853-AB5C-5F06A5CBF8F8}" type="pres">
      <dgm:prSet presAssocID="{FD816A11-1D6F-4DEC-B7A8-58431BBAEE8D}" presName="theInnerList" presStyleCnt="0"/>
      <dgm:spPr/>
    </dgm:pt>
    <dgm:pt modelId="{3F7E4A8E-AE2E-4BE8-9A01-077FBEB6C8DD}" type="pres">
      <dgm:prSet presAssocID="{82C016AA-59F5-491F-8509-1B00581C0B0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2FC4B-33AA-4705-A197-B244322C102E}" type="pres">
      <dgm:prSet presAssocID="{82C016AA-59F5-491F-8509-1B00581C0B07}" presName="aSpace2" presStyleCnt="0"/>
      <dgm:spPr/>
    </dgm:pt>
    <dgm:pt modelId="{592960D9-580B-4CFA-B00E-BB25C250086A}" type="pres">
      <dgm:prSet presAssocID="{61E2593A-80DA-4383-80EA-D162618E256B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055BC-9557-4C1B-ACE6-29C04CEA03C6}" type="pres">
      <dgm:prSet presAssocID="{FD816A11-1D6F-4DEC-B7A8-58431BBAEE8D}" presName="aSpace" presStyleCnt="0"/>
      <dgm:spPr/>
    </dgm:pt>
    <dgm:pt modelId="{F48010D7-37AF-446F-83C0-39D2EC7149E2}" type="pres">
      <dgm:prSet presAssocID="{4574EE81-A070-40E5-8054-BEEBA31FB0C5}" presName="compNode" presStyleCnt="0"/>
      <dgm:spPr/>
    </dgm:pt>
    <dgm:pt modelId="{67500791-FBE1-4B39-B29B-968BCB65F551}" type="pres">
      <dgm:prSet presAssocID="{4574EE81-A070-40E5-8054-BEEBA31FB0C5}" presName="aNode" presStyleLbl="bgShp" presStyleIdx="2" presStyleCnt="3"/>
      <dgm:spPr/>
      <dgm:t>
        <a:bodyPr/>
        <a:lstStyle/>
        <a:p>
          <a:endParaRPr lang="ru-RU"/>
        </a:p>
      </dgm:t>
    </dgm:pt>
    <dgm:pt modelId="{BA4357E3-825A-4B66-A58A-A5A47319AA6B}" type="pres">
      <dgm:prSet presAssocID="{4574EE81-A070-40E5-8054-BEEBA31FB0C5}" presName="textNode" presStyleLbl="bgShp" presStyleIdx="2" presStyleCnt="3"/>
      <dgm:spPr/>
      <dgm:t>
        <a:bodyPr/>
        <a:lstStyle/>
        <a:p>
          <a:endParaRPr lang="ru-RU"/>
        </a:p>
      </dgm:t>
    </dgm:pt>
    <dgm:pt modelId="{FED9F71F-A19C-41B8-9C08-85FCED46128D}" type="pres">
      <dgm:prSet presAssocID="{4574EE81-A070-40E5-8054-BEEBA31FB0C5}" presName="compChildNode" presStyleCnt="0"/>
      <dgm:spPr/>
    </dgm:pt>
    <dgm:pt modelId="{7B63D5F0-6210-4D8F-8DD8-C54A4828825A}" type="pres">
      <dgm:prSet presAssocID="{4574EE81-A070-40E5-8054-BEEBA31FB0C5}" presName="theInnerList" presStyleCnt="0"/>
      <dgm:spPr/>
    </dgm:pt>
    <dgm:pt modelId="{AF011572-8BDD-49BB-B319-AB35530A4FE7}" type="pres">
      <dgm:prSet presAssocID="{532552AB-122B-45AE-92F7-02679C707536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01C8A-8D4A-45D6-A17A-747075CC5C31}" type="pres">
      <dgm:prSet presAssocID="{532552AB-122B-45AE-92F7-02679C707536}" presName="aSpace2" presStyleCnt="0"/>
      <dgm:spPr/>
    </dgm:pt>
    <dgm:pt modelId="{2D67BB7F-FE30-4072-A5F6-BDC0E7D7305C}" type="pres">
      <dgm:prSet presAssocID="{AD8C7A0B-624F-4161-9B4B-B766E55A0C94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433887-671E-4DEC-8773-F3F1222126FA}" srcId="{FD816A11-1D6F-4DEC-B7A8-58431BBAEE8D}" destId="{82C016AA-59F5-491F-8509-1B00581C0B07}" srcOrd="0" destOrd="0" parTransId="{4B3759FF-7473-4D09-84BF-E910CD82F4BD}" sibTransId="{6714A69B-EE1A-487C-9E8F-2FE561C3EF88}"/>
    <dgm:cxn modelId="{95956C72-079F-4F54-BF86-6C1DDFBAEF33}" srcId="{0DD31F1C-B299-4754-9C2A-EB0D9AFD47C7}" destId="{A6437EA9-53BD-4EBE-A0AF-1AEF25D6839D}" srcOrd="0" destOrd="0" parTransId="{8F38DD3D-D208-47FE-9502-2D0CD9E3A74F}" sibTransId="{19BCB306-A15B-434E-A344-51BFDC8318D0}"/>
    <dgm:cxn modelId="{EADD2A68-EF8C-49FC-88A8-E5EEA2712F50}" srcId="{FD816A11-1D6F-4DEC-B7A8-58431BBAEE8D}" destId="{61E2593A-80DA-4383-80EA-D162618E256B}" srcOrd="1" destOrd="0" parTransId="{E8F9058C-C1E1-420E-A69A-62A97E8D71C9}" sibTransId="{6B3596F6-C0FB-4966-AB96-55F83EAC356C}"/>
    <dgm:cxn modelId="{C1019733-497E-4D0A-9146-CDD43AB8EA41}" type="presOf" srcId="{0DD31F1C-B299-4754-9C2A-EB0D9AFD47C7}" destId="{5B9907AC-DA98-4C77-9D7D-168829CDC6D2}" srcOrd="0" destOrd="0" presId="urn:microsoft.com/office/officeart/2005/8/layout/lProcess2"/>
    <dgm:cxn modelId="{A86DA953-6DA4-4B5E-89A0-D34CE983EC52}" type="presOf" srcId="{AD8C7A0B-624F-4161-9B4B-B766E55A0C94}" destId="{2D67BB7F-FE30-4072-A5F6-BDC0E7D7305C}" srcOrd="0" destOrd="0" presId="urn:microsoft.com/office/officeart/2005/8/layout/lProcess2"/>
    <dgm:cxn modelId="{7F5EDCBC-89DB-4276-914B-D66CFA5E544E}" srcId="{0DD31F1C-B299-4754-9C2A-EB0D9AFD47C7}" destId="{EDC366E3-5BC5-4441-AA28-3D6225D91B0B}" srcOrd="1" destOrd="0" parTransId="{CA0E11AA-7877-4A40-9791-F5B562B5F938}" sibTransId="{CB34462C-5D59-4B8E-AA7B-0FF1B0E3EEFD}"/>
    <dgm:cxn modelId="{CBEF7660-EA64-42A3-ABDC-E12C465BB7E7}" srcId="{B41F906B-2180-4934-91DB-BEE0DFA99076}" destId="{4574EE81-A070-40E5-8054-BEEBA31FB0C5}" srcOrd="2" destOrd="0" parTransId="{A8DA3B10-8801-4379-BD90-8B7912B284D1}" sibTransId="{E2E17AED-4BCB-4347-8092-86E3A2B499CD}"/>
    <dgm:cxn modelId="{8B076721-C455-4B11-867D-7742EA461FC8}" srcId="{4574EE81-A070-40E5-8054-BEEBA31FB0C5}" destId="{AD8C7A0B-624F-4161-9B4B-B766E55A0C94}" srcOrd="1" destOrd="0" parTransId="{A4D5566B-3EAA-4602-BF7D-DCB3DA80F89E}" sibTransId="{E21CD585-34D8-4527-B103-33FA37865E1E}"/>
    <dgm:cxn modelId="{FF1085D2-19DF-45AB-94AC-3414CFEA09F4}" type="presOf" srcId="{532552AB-122B-45AE-92F7-02679C707536}" destId="{AF011572-8BDD-49BB-B319-AB35530A4FE7}" srcOrd="0" destOrd="0" presId="urn:microsoft.com/office/officeart/2005/8/layout/lProcess2"/>
    <dgm:cxn modelId="{F677AB67-5707-44D0-9625-84B841E551CD}" type="presOf" srcId="{EDC366E3-5BC5-4441-AA28-3D6225D91B0B}" destId="{F116BD40-999A-4D62-BD8C-3F46F21B7658}" srcOrd="0" destOrd="0" presId="urn:microsoft.com/office/officeart/2005/8/layout/lProcess2"/>
    <dgm:cxn modelId="{0246EFDA-01A3-458F-9870-54428A573AB5}" type="presOf" srcId="{4574EE81-A070-40E5-8054-BEEBA31FB0C5}" destId="{67500791-FBE1-4B39-B29B-968BCB65F551}" srcOrd="0" destOrd="0" presId="urn:microsoft.com/office/officeart/2005/8/layout/lProcess2"/>
    <dgm:cxn modelId="{2C42AB7D-CC66-4F53-A7FC-E23F1681052A}" type="presOf" srcId="{A6437EA9-53BD-4EBE-A0AF-1AEF25D6839D}" destId="{545CE22E-9464-4A70-8556-C2079BC1BF0E}" srcOrd="0" destOrd="0" presId="urn:microsoft.com/office/officeart/2005/8/layout/lProcess2"/>
    <dgm:cxn modelId="{C35B7007-3F85-4820-9B36-B0218431C19A}" srcId="{B41F906B-2180-4934-91DB-BEE0DFA99076}" destId="{0DD31F1C-B299-4754-9C2A-EB0D9AFD47C7}" srcOrd="0" destOrd="0" parTransId="{5971C184-A303-48BA-9585-5B2F1353584B}" sibTransId="{6F5027FC-638A-4AE5-9B5D-806E670420E5}"/>
    <dgm:cxn modelId="{8CD48426-3890-4C22-84FE-86863DBD1B4B}" type="presOf" srcId="{61E2593A-80DA-4383-80EA-D162618E256B}" destId="{592960D9-580B-4CFA-B00E-BB25C250086A}" srcOrd="0" destOrd="0" presId="urn:microsoft.com/office/officeart/2005/8/layout/lProcess2"/>
    <dgm:cxn modelId="{E347CB36-F219-4981-AE32-4F03DACCE395}" type="presOf" srcId="{FD816A11-1D6F-4DEC-B7A8-58431BBAEE8D}" destId="{54237295-6676-4686-908C-5BCE1972ABF1}" srcOrd="0" destOrd="0" presId="urn:microsoft.com/office/officeart/2005/8/layout/lProcess2"/>
    <dgm:cxn modelId="{FE4ABFD7-80E4-4971-82DA-F14EAC22ACCB}" type="presOf" srcId="{FD816A11-1D6F-4DEC-B7A8-58431BBAEE8D}" destId="{09B1DFDC-F591-4C83-9967-742D35543E20}" srcOrd="1" destOrd="0" presId="urn:microsoft.com/office/officeart/2005/8/layout/lProcess2"/>
    <dgm:cxn modelId="{E6D80797-E944-4C45-A2EA-737811DF1D85}" type="presOf" srcId="{B41F906B-2180-4934-91DB-BEE0DFA99076}" destId="{10A5FCFD-9EA2-4428-BDB0-8171CC5D0C5B}" srcOrd="0" destOrd="0" presId="urn:microsoft.com/office/officeart/2005/8/layout/lProcess2"/>
    <dgm:cxn modelId="{6091B0BA-7D34-44EC-BB1E-5783E8E0E3F6}" srcId="{4574EE81-A070-40E5-8054-BEEBA31FB0C5}" destId="{532552AB-122B-45AE-92F7-02679C707536}" srcOrd="0" destOrd="0" parTransId="{49CA2A72-8081-4434-BF6C-8D35E0DAF337}" sibTransId="{88722AC9-A850-4583-9E27-F9CD4DC3AD37}"/>
    <dgm:cxn modelId="{2E8C0C13-C7B1-49A7-A995-466E0E6CBAA4}" srcId="{B41F906B-2180-4934-91DB-BEE0DFA99076}" destId="{FD816A11-1D6F-4DEC-B7A8-58431BBAEE8D}" srcOrd="1" destOrd="0" parTransId="{7A4B9887-6553-40FD-B956-19812684E981}" sibTransId="{518CA8D9-B232-4972-B3DD-1A02D800A655}"/>
    <dgm:cxn modelId="{7C5880FD-BFB5-483B-8D02-B1BCA1E461A8}" type="presOf" srcId="{82C016AA-59F5-491F-8509-1B00581C0B07}" destId="{3F7E4A8E-AE2E-4BE8-9A01-077FBEB6C8DD}" srcOrd="0" destOrd="0" presId="urn:microsoft.com/office/officeart/2005/8/layout/lProcess2"/>
    <dgm:cxn modelId="{F5C87C27-BA9B-4E46-9E0B-647AF8EC191C}" type="presOf" srcId="{0DD31F1C-B299-4754-9C2A-EB0D9AFD47C7}" destId="{4C1A739C-2629-43F6-962A-254ABD6844C3}" srcOrd="1" destOrd="0" presId="urn:microsoft.com/office/officeart/2005/8/layout/lProcess2"/>
    <dgm:cxn modelId="{40E48195-8B97-403F-804B-092F8363765D}" type="presOf" srcId="{4574EE81-A070-40E5-8054-BEEBA31FB0C5}" destId="{BA4357E3-825A-4B66-A58A-A5A47319AA6B}" srcOrd="1" destOrd="0" presId="urn:microsoft.com/office/officeart/2005/8/layout/lProcess2"/>
    <dgm:cxn modelId="{38892466-E08D-488B-8173-EFA481495DB1}" type="presParOf" srcId="{10A5FCFD-9EA2-4428-BDB0-8171CC5D0C5B}" destId="{20F6E06B-05EA-4491-8645-A374427B01E2}" srcOrd="0" destOrd="0" presId="urn:microsoft.com/office/officeart/2005/8/layout/lProcess2"/>
    <dgm:cxn modelId="{49F6A636-D4EF-447F-9674-75FB4347CD40}" type="presParOf" srcId="{20F6E06B-05EA-4491-8645-A374427B01E2}" destId="{5B9907AC-DA98-4C77-9D7D-168829CDC6D2}" srcOrd="0" destOrd="0" presId="urn:microsoft.com/office/officeart/2005/8/layout/lProcess2"/>
    <dgm:cxn modelId="{5D75D58C-7D09-40CF-B93C-3B0E965FCC61}" type="presParOf" srcId="{20F6E06B-05EA-4491-8645-A374427B01E2}" destId="{4C1A739C-2629-43F6-962A-254ABD6844C3}" srcOrd="1" destOrd="0" presId="urn:microsoft.com/office/officeart/2005/8/layout/lProcess2"/>
    <dgm:cxn modelId="{B79B1153-EBEB-4D44-8481-9EDCEB1B4B84}" type="presParOf" srcId="{20F6E06B-05EA-4491-8645-A374427B01E2}" destId="{4CC264A5-B5AD-4F1F-904E-7780573B0AFA}" srcOrd="2" destOrd="0" presId="urn:microsoft.com/office/officeart/2005/8/layout/lProcess2"/>
    <dgm:cxn modelId="{855B2C3F-79BD-45F5-B55C-60F64117A015}" type="presParOf" srcId="{4CC264A5-B5AD-4F1F-904E-7780573B0AFA}" destId="{634FC379-FCFC-40A2-8B0D-F872EE5E7FF1}" srcOrd="0" destOrd="0" presId="urn:microsoft.com/office/officeart/2005/8/layout/lProcess2"/>
    <dgm:cxn modelId="{8469FD34-6A58-44D6-853C-10DFC8CCAAD7}" type="presParOf" srcId="{634FC379-FCFC-40A2-8B0D-F872EE5E7FF1}" destId="{545CE22E-9464-4A70-8556-C2079BC1BF0E}" srcOrd="0" destOrd="0" presId="urn:microsoft.com/office/officeart/2005/8/layout/lProcess2"/>
    <dgm:cxn modelId="{5E608BA1-6ABC-41C4-B628-29C8FD4CB520}" type="presParOf" srcId="{634FC379-FCFC-40A2-8B0D-F872EE5E7FF1}" destId="{DBDC59F3-1FF4-4075-A324-088BBBF969AE}" srcOrd="1" destOrd="0" presId="urn:microsoft.com/office/officeart/2005/8/layout/lProcess2"/>
    <dgm:cxn modelId="{88DF8A47-88F6-4F13-A25E-73FB4EFBBDEB}" type="presParOf" srcId="{634FC379-FCFC-40A2-8B0D-F872EE5E7FF1}" destId="{F116BD40-999A-4D62-BD8C-3F46F21B7658}" srcOrd="2" destOrd="0" presId="urn:microsoft.com/office/officeart/2005/8/layout/lProcess2"/>
    <dgm:cxn modelId="{4A004699-C23E-4684-81B5-806A9B284857}" type="presParOf" srcId="{10A5FCFD-9EA2-4428-BDB0-8171CC5D0C5B}" destId="{9CA2DED0-6DCC-4AE5-9705-B2314DBB878B}" srcOrd="1" destOrd="0" presId="urn:microsoft.com/office/officeart/2005/8/layout/lProcess2"/>
    <dgm:cxn modelId="{59D975B2-CD0F-4A33-8100-7AB2C4D0947D}" type="presParOf" srcId="{10A5FCFD-9EA2-4428-BDB0-8171CC5D0C5B}" destId="{17137B6F-2ED7-4B42-AEEE-9EDCCF426A31}" srcOrd="2" destOrd="0" presId="urn:microsoft.com/office/officeart/2005/8/layout/lProcess2"/>
    <dgm:cxn modelId="{8760BF84-D62F-4C16-8763-482216F8582B}" type="presParOf" srcId="{17137B6F-2ED7-4B42-AEEE-9EDCCF426A31}" destId="{54237295-6676-4686-908C-5BCE1972ABF1}" srcOrd="0" destOrd="0" presId="urn:microsoft.com/office/officeart/2005/8/layout/lProcess2"/>
    <dgm:cxn modelId="{62A3EA85-33DE-476B-A5E7-E2811087DED6}" type="presParOf" srcId="{17137B6F-2ED7-4B42-AEEE-9EDCCF426A31}" destId="{09B1DFDC-F591-4C83-9967-742D35543E20}" srcOrd="1" destOrd="0" presId="urn:microsoft.com/office/officeart/2005/8/layout/lProcess2"/>
    <dgm:cxn modelId="{81674064-9BC2-4296-9B6F-7C756620B6B8}" type="presParOf" srcId="{17137B6F-2ED7-4B42-AEEE-9EDCCF426A31}" destId="{9E01A5E8-0AE3-46E9-8ABE-AF54B53E13EE}" srcOrd="2" destOrd="0" presId="urn:microsoft.com/office/officeart/2005/8/layout/lProcess2"/>
    <dgm:cxn modelId="{C99CE53B-B939-44F4-BD6C-F556631C14B2}" type="presParOf" srcId="{9E01A5E8-0AE3-46E9-8ABE-AF54B53E13EE}" destId="{7673AFBA-5EC0-4853-AB5C-5F06A5CBF8F8}" srcOrd="0" destOrd="0" presId="urn:microsoft.com/office/officeart/2005/8/layout/lProcess2"/>
    <dgm:cxn modelId="{C5FBF8D1-E040-4874-B352-1AD9C95A473A}" type="presParOf" srcId="{7673AFBA-5EC0-4853-AB5C-5F06A5CBF8F8}" destId="{3F7E4A8E-AE2E-4BE8-9A01-077FBEB6C8DD}" srcOrd="0" destOrd="0" presId="urn:microsoft.com/office/officeart/2005/8/layout/lProcess2"/>
    <dgm:cxn modelId="{B2BC8FD1-7084-467D-9DFA-446EF12379EE}" type="presParOf" srcId="{7673AFBA-5EC0-4853-AB5C-5F06A5CBF8F8}" destId="{3222FC4B-33AA-4705-A197-B244322C102E}" srcOrd="1" destOrd="0" presId="urn:microsoft.com/office/officeart/2005/8/layout/lProcess2"/>
    <dgm:cxn modelId="{95314FC7-FE9B-4B16-B21A-D15AE83B27CE}" type="presParOf" srcId="{7673AFBA-5EC0-4853-AB5C-5F06A5CBF8F8}" destId="{592960D9-580B-4CFA-B00E-BB25C250086A}" srcOrd="2" destOrd="0" presId="urn:microsoft.com/office/officeart/2005/8/layout/lProcess2"/>
    <dgm:cxn modelId="{678491CE-AA84-4D6F-B7B2-304CC429B6A4}" type="presParOf" srcId="{10A5FCFD-9EA2-4428-BDB0-8171CC5D0C5B}" destId="{67A055BC-9557-4C1B-ACE6-29C04CEA03C6}" srcOrd="3" destOrd="0" presId="urn:microsoft.com/office/officeart/2005/8/layout/lProcess2"/>
    <dgm:cxn modelId="{F1114DC5-3A25-4579-886A-AFECFD55C68E}" type="presParOf" srcId="{10A5FCFD-9EA2-4428-BDB0-8171CC5D0C5B}" destId="{F48010D7-37AF-446F-83C0-39D2EC7149E2}" srcOrd="4" destOrd="0" presId="urn:microsoft.com/office/officeart/2005/8/layout/lProcess2"/>
    <dgm:cxn modelId="{C575C2C1-9FC5-4588-A253-E66B0DFE030D}" type="presParOf" srcId="{F48010D7-37AF-446F-83C0-39D2EC7149E2}" destId="{67500791-FBE1-4B39-B29B-968BCB65F551}" srcOrd="0" destOrd="0" presId="urn:microsoft.com/office/officeart/2005/8/layout/lProcess2"/>
    <dgm:cxn modelId="{B209F236-A4F3-47DA-9BD3-08BE2F258758}" type="presParOf" srcId="{F48010D7-37AF-446F-83C0-39D2EC7149E2}" destId="{BA4357E3-825A-4B66-A58A-A5A47319AA6B}" srcOrd="1" destOrd="0" presId="urn:microsoft.com/office/officeart/2005/8/layout/lProcess2"/>
    <dgm:cxn modelId="{0750D4D0-CA7C-413C-B729-500FF8D2F0D8}" type="presParOf" srcId="{F48010D7-37AF-446F-83C0-39D2EC7149E2}" destId="{FED9F71F-A19C-41B8-9C08-85FCED46128D}" srcOrd="2" destOrd="0" presId="urn:microsoft.com/office/officeart/2005/8/layout/lProcess2"/>
    <dgm:cxn modelId="{B82E5FFA-CB01-41DE-8DF4-456471668891}" type="presParOf" srcId="{FED9F71F-A19C-41B8-9C08-85FCED46128D}" destId="{7B63D5F0-6210-4D8F-8DD8-C54A4828825A}" srcOrd="0" destOrd="0" presId="urn:microsoft.com/office/officeart/2005/8/layout/lProcess2"/>
    <dgm:cxn modelId="{E94801F4-D12E-4B5B-B29C-1DA0244DA6E1}" type="presParOf" srcId="{7B63D5F0-6210-4D8F-8DD8-C54A4828825A}" destId="{AF011572-8BDD-49BB-B319-AB35530A4FE7}" srcOrd="0" destOrd="0" presId="urn:microsoft.com/office/officeart/2005/8/layout/lProcess2"/>
    <dgm:cxn modelId="{5EBCCABA-BE71-4284-A89E-04D6788FE560}" type="presParOf" srcId="{7B63D5F0-6210-4D8F-8DD8-C54A4828825A}" destId="{61101C8A-8D4A-45D6-A17A-747075CC5C31}" srcOrd="1" destOrd="0" presId="urn:microsoft.com/office/officeart/2005/8/layout/lProcess2"/>
    <dgm:cxn modelId="{6454BDC3-54B3-4560-BB36-38230B594C0E}" type="presParOf" srcId="{7B63D5F0-6210-4D8F-8DD8-C54A4828825A}" destId="{2D67BB7F-FE30-4072-A5F6-BDC0E7D7305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24CB4B-A4D7-4712-9FD9-8DDB9E60E94C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6C583D0-8A78-45B0-96B3-42E97CCD9013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Резервный фонд 1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млн.рублей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BF2732-A240-4847-B44C-5C9648195FCA}" type="parTrans" cxnId="{1291C030-EA46-41B2-958D-63F02EE0149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C79BA3-6C65-4D61-B118-D1E631FB30B9}" type="sibTrans" cxnId="{1291C030-EA46-41B2-958D-63F02EE0149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A156BB-901F-47F3-A8C3-D01818266D29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Обслуживание муниципального долга 6 897,0тыс.руб.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B10610-BEAE-48AF-A5C6-87318EB31C4C}" type="parTrans" cxnId="{C7E0AC83-0B35-4617-B735-21C3FB3EB258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4C1B2C-AC32-4DEE-9F59-5E096E5044C4}" type="sibTrans" cxnId="{C7E0AC83-0B35-4617-B735-21C3FB3EB258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FD9417-F9AD-49CD-B1E4-5896D0D55317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Награды и премии 200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2220758A-9E07-48B4-B09D-42B256308BDA}" type="parTrans" cxnId="{F5E108F3-9C63-4A35-9505-0A5E4BC35C24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2D4888-9F3F-4655-9764-118F2B7B89FC}" type="sibTrans" cxnId="{F5E108F3-9C63-4A35-9505-0A5E4BC35C24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E47C2A-F549-4AAF-9BFB-0644FB1F6854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Компенсация проезда на гемодиализ 793,2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29A07FDB-8CD7-4614-BB2C-D53AF223DF7D}" type="parTrans" cxnId="{DC648376-5EC7-4523-9EA3-F38BD050D737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D2837F-A58D-469E-8A8A-DCE005B484FD}" type="sibTrans" cxnId="{DC648376-5EC7-4523-9EA3-F38BD050D737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35574C-0B8E-406F-AA66-B11697E6F0EA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Выплаты почетным жителям 160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0E59460E-CDEC-47B2-8B55-01589F6124AE}" type="parTrans" cxnId="{352F2BB6-A85D-4980-B55A-4F05377E5590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7FA2D9-D32E-4187-8C16-2FF8A348182C}" type="sibTrans" cxnId="{352F2BB6-A85D-4980-B55A-4F05377E5590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5F9206-F70C-4C02-8D27-CCDC7355A1A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Выплата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гарантий,компенсаций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пенсий 21 688,1тыс.руб.</a:t>
          </a:r>
        </a:p>
      </dgm:t>
    </dgm:pt>
    <dgm:pt modelId="{5E059F9D-5805-4F6F-96B5-114C1FF4489B}" type="parTrans" cxnId="{F2F096C3-269A-4EFF-B72A-A0211910288D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C19935-DE0A-48F1-BE79-E537CF39E2B7}" type="sibTrans" cxnId="{F2F096C3-269A-4EFF-B72A-A0211910288D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B7C752-C7D5-4D53-8FA5-251B5FE6CA65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Возмещение службе по похоронному делу 1 225,7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4FD5BB7B-8B84-4CAE-A245-1A35213F860B}" type="parTrans" cxnId="{58C1CE1B-9E4B-408E-90A7-5C3685572387}">
      <dgm:prSet/>
      <dgm:spPr/>
      <dgm:t>
        <a:bodyPr/>
        <a:lstStyle/>
        <a:p>
          <a:endParaRPr lang="ru-RU"/>
        </a:p>
      </dgm:t>
    </dgm:pt>
    <dgm:pt modelId="{B5E65E56-9540-4F2E-A2D0-E0ABA493FB80}" type="sibTrans" cxnId="{58C1CE1B-9E4B-408E-90A7-5C3685572387}">
      <dgm:prSet/>
      <dgm:spPr/>
      <dgm:t>
        <a:bodyPr/>
        <a:lstStyle/>
        <a:p>
          <a:endParaRPr lang="ru-RU"/>
        </a:p>
      </dgm:t>
    </dgm:pt>
    <dgm:pt modelId="{58028F9F-3314-464F-BFF1-687A3669C0DA}" type="pres">
      <dgm:prSet presAssocID="{4D24CB4B-A4D7-4712-9FD9-8DDB9E60E94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9532D06-1E6C-4D1E-9689-A3326C83E0C0}" type="pres">
      <dgm:prSet presAssocID="{4D24CB4B-A4D7-4712-9FD9-8DDB9E60E94C}" presName="Name1" presStyleCnt="0"/>
      <dgm:spPr/>
    </dgm:pt>
    <dgm:pt modelId="{2456C394-F318-433E-B189-E356D72215B6}" type="pres">
      <dgm:prSet presAssocID="{4D24CB4B-A4D7-4712-9FD9-8DDB9E60E94C}" presName="cycle" presStyleCnt="0"/>
      <dgm:spPr/>
    </dgm:pt>
    <dgm:pt modelId="{5A5CFA41-0541-425E-8ECE-D79462F4F3C7}" type="pres">
      <dgm:prSet presAssocID="{4D24CB4B-A4D7-4712-9FD9-8DDB9E60E94C}" presName="srcNode" presStyleLbl="node1" presStyleIdx="0" presStyleCnt="7"/>
      <dgm:spPr/>
    </dgm:pt>
    <dgm:pt modelId="{6C46D9E8-CFCD-4CF8-9075-971E8466F536}" type="pres">
      <dgm:prSet presAssocID="{4D24CB4B-A4D7-4712-9FD9-8DDB9E60E94C}" presName="conn" presStyleLbl="parChTrans1D2" presStyleIdx="0" presStyleCnt="1"/>
      <dgm:spPr/>
      <dgm:t>
        <a:bodyPr/>
        <a:lstStyle/>
        <a:p>
          <a:endParaRPr lang="ru-RU"/>
        </a:p>
      </dgm:t>
    </dgm:pt>
    <dgm:pt modelId="{E3AB66D5-0CA7-4CDA-9B1B-E1BF1D125592}" type="pres">
      <dgm:prSet presAssocID="{4D24CB4B-A4D7-4712-9FD9-8DDB9E60E94C}" presName="extraNode" presStyleLbl="node1" presStyleIdx="0" presStyleCnt="7"/>
      <dgm:spPr/>
    </dgm:pt>
    <dgm:pt modelId="{306547DC-8CD4-4FC9-879B-4BD97DF540FD}" type="pres">
      <dgm:prSet presAssocID="{4D24CB4B-A4D7-4712-9FD9-8DDB9E60E94C}" presName="dstNode" presStyleLbl="node1" presStyleIdx="0" presStyleCnt="7"/>
      <dgm:spPr/>
    </dgm:pt>
    <dgm:pt modelId="{8C38EB0D-127B-4539-8289-E99CF7425FC8}" type="pres">
      <dgm:prSet presAssocID="{E6C583D0-8A78-45B0-96B3-42E97CCD9013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1DA18-E73D-4136-855D-200626FBE01A}" type="pres">
      <dgm:prSet presAssocID="{E6C583D0-8A78-45B0-96B3-42E97CCD9013}" presName="accent_1" presStyleCnt="0"/>
      <dgm:spPr/>
    </dgm:pt>
    <dgm:pt modelId="{9B0B6EF0-293B-44C3-BC81-E08A1C09AE25}" type="pres">
      <dgm:prSet presAssocID="{E6C583D0-8A78-45B0-96B3-42E97CCD9013}" presName="accentRepeatNode" presStyleLbl="solidFgAcc1" presStyleIdx="0" presStyleCnt="7"/>
      <dgm:spPr/>
    </dgm:pt>
    <dgm:pt modelId="{04510E81-FCE4-470F-93E3-88D77DF5F25D}" type="pres">
      <dgm:prSet presAssocID="{12A156BB-901F-47F3-A8C3-D01818266D29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ECDF31-A0E7-414A-8616-46C94CC1BDB8}" type="pres">
      <dgm:prSet presAssocID="{12A156BB-901F-47F3-A8C3-D01818266D29}" presName="accent_2" presStyleCnt="0"/>
      <dgm:spPr/>
    </dgm:pt>
    <dgm:pt modelId="{6541095D-DA79-448A-A083-9D12B5793677}" type="pres">
      <dgm:prSet presAssocID="{12A156BB-901F-47F3-A8C3-D01818266D29}" presName="accentRepeatNode" presStyleLbl="solidFgAcc1" presStyleIdx="1" presStyleCnt="7"/>
      <dgm:spPr/>
    </dgm:pt>
    <dgm:pt modelId="{2CC8583F-319E-448C-B2C4-B71C819407FE}" type="pres">
      <dgm:prSet presAssocID="{05E47C2A-F549-4AAF-9BFB-0644FB1F6854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FC6BC3-E924-4F16-8ED8-F751F7F2E805}" type="pres">
      <dgm:prSet presAssocID="{05E47C2A-F549-4AAF-9BFB-0644FB1F6854}" presName="accent_3" presStyleCnt="0"/>
      <dgm:spPr/>
    </dgm:pt>
    <dgm:pt modelId="{B06B38A3-9992-4C06-912C-C65888305544}" type="pres">
      <dgm:prSet presAssocID="{05E47C2A-F549-4AAF-9BFB-0644FB1F6854}" presName="accentRepeatNode" presStyleLbl="solidFgAcc1" presStyleIdx="2" presStyleCnt="7"/>
      <dgm:spPr/>
    </dgm:pt>
    <dgm:pt modelId="{38F9FCD4-58C7-4B92-BE99-16AAF5642D19}" type="pres">
      <dgm:prSet presAssocID="{0C35574C-0B8E-406F-AA66-B11697E6F0EA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AC4F0B-D458-46A7-B6EC-02889FDFBF3D}" type="pres">
      <dgm:prSet presAssocID="{0C35574C-0B8E-406F-AA66-B11697E6F0EA}" presName="accent_4" presStyleCnt="0"/>
      <dgm:spPr/>
    </dgm:pt>
    <dgm:pt modelId="{EC38AF08-33F5-49CE-B5CA-71465CADDE69}" type="pres">
      <dgm:prSet presAssocID="{0C35574C-0B8E-406F-AA66-B11697E6F0EA}" presName="accentRepeatNode" presStyleLbl="solidFgAcc1" presStyleIdx="3" presStyleCnt="7"/>
      <dgm:spPr/>
    </dgm:pt>
    <dgm:pt modelId="{57EFB66D-1239-45FC-AA05-D7F8E8586E33}" type="pres">
      <dgm:prSet presAssocID="{7A5F9206-F70C-4C02-8D27-CCDC7355A1A0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A52D21-CAD8-41E8-804D-16851EF7271F}" type="pres">
      <dgm:prSet presAssocID="{7A5F9206-F70C-4C02-8D27-CCDC7355A1A0}" presName="accent_5" presStyleCnt="0"/>
      <dgm:spPr/>
    </dgm:pt>
    <dgm:pt modelId="{0E3F85F0-3A60-4052-B073-8259768BDB20}" type="pres">
      <dgm:prSet presAssocID="{7A5F9206-F70C-4C02-8D27-CCDC7355A1A0}" presName="accentRepeatNode" presStyleLbl="solidFgAcc1" presStyleIdx="4" presStyleCnt="7"/>
      <dgm:spPr/>
    </dgm:pt>
    <dgm:pt modelId="{7CCFED29-705A-4826-9615-648EA1A17114}" type="pres">
      <dgm:prSet presAssocID="{ADFD9417-F9AD-49CD-B1E4-5896D0D55317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6DAEC-0CC0-46D9-9F33-8EEA88A16144}" type="pres">
      <dgm:prSet presAssocID="{ADFD9417-F9AD-49CD-B1E4-5896D0D55317}" presName="accent_6" presStyleCnt="0"/>
      <dgm:spPr/>
    </dgm:pt>
    <dgm:pt modelId="{9384E172-2686-4E14-A003-0D4D8C05D612}" type="pres">
      <dgm:prSet presAssocID="{ADFD9417-F9AD-49CD-B1E4-5896D0D55317}" presName="accentRepeatNode" presStyleLbl="solidFgAcc1" presStyleIdx="5" presStyleCnt="7"/>
      <dgm:spPr/>
    </dgm:pt>
    <dgm:pt modelId="{8DCB084A-3D9F-4D9C-A49D-6F62FCC6EF8C}" type="pres">
      <dgm:prSet presAssocID="{7AB7C752-C7D5-4D53-8FA5-251B5FE6CA65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5211EA-99FC-4106-B829-C857090D0109}" type="pres">
      <dgm:prSet presAssocID="{7AB7C752-C7D5-4D53-8FA5-251B5FE6CA65}" presName="accent_7" presStyleCnt="0"/>
      <dgm:spPr/>
    </dgm:pt>
    <dgm:pt modelId="{4F2BDAB2-6370-4563-91EB-15A00F6C6B4F}" type="pres">
      <dgm:prSet presAssocID="{7AB7C752-C7D5-4D53-8FA5-251B5FE6CA65}" presName="accentRepeatNode" presStyleLbl="solidFgAcc1" presStyleIdx="6" presStyleCnt="7"/>
      <dgm:spPr/>
    </dgm:pt>
  </dgm:ptLst>
  <dgm:cxnLst>
    <dgm:cxn modelId="{C7E0AC83-0B35-4617-B735-21C3FB3EB258}" srcId="{4D24CB4B-A4D7-4712-9FD9-8DDB9E60E94C}" destId="{12A156BB-901F-47F3-A8C3-D01818266D29}" srcOrd="1" destOrd="0" parTransId="{3EB10610-BEAE-48AF-A5C6-87318EB31C4C}" sibTransId="{0F4C1B2C-AC32-4DEE-9F59-5E096E5044C4}"/>
    <dgm:cxn modelId="{F77F04C5-BFFD-4D26-8CE4-65192AD8E374}" type="presOf" srcId="{91C79BA3-6C65-4D61-B118-D1E631FB30B9}" destId="{6C46D9E8-CFCD-4CF8-9075-971E8466F536}" srcOrd="0" destOrd="0" presId="urn:microsoft.com/office/officeart/2008/layout/VerticalCurvedList"/>
    <dgm:cxn modelId="{9C6E0CB4-046E-4BAA-98C7-850D69C0AA61}" type="presOf" srcId="{05E47C2A-F549-4AAF-9BFB-0644FB1F6854}" destId="{2CC8583F-319E-448C-B2C4-B71C819407FE}" srcOrd="0" destOrd="0" presId="urn:microsoft.com/office/officeart/2008/layout/VerticalCurvedList"/>
    <dgm:cxn modelId="{F5E108F3-9C63-4A35-9505-0A5E4BC35C24}" srcId="{4D24CB4B-A4D7-4712-9FD9-8DDB9E60E94C}" destId="{ADFD9417-F9AD-49CD-B1E4-5896D0D55317}" srcOrd="5" destOrd="0" parTransId="{2220758A-9E07-48B4-B09D-42B256308BDA}" sibTransId="{CD2D4888-9F3F-4655-9764-118F2B7B89FC}"/>
    <dgm:cxn modelId="{1291C030-EA46-41B2-958D-63F02EE0149B}" srcId="{4D24CB4B-A4D7-4712-9FD9-8DDB9E60E94C}" destId="{E6C583D0-8A78-45B0-96B3-42E97CCD9013}" srcOrd="0" destOrd="0" parTransId="{3FBF2732-A240-4847-B44C-5C9648195FCA}" sibTransId="{91C79BA3-6C65-4D61-B118-D1E631FB30B9}"/>
    <dgm:cxn modelId="{2AC152D1-D0AE-40EF-AF95-797356123764}" type="presOf" srcId="{E6C583D0-8A78-45B0-96B3-42E97CCD9013}" destId="{8C38EB0D-127B-4539-8289-E99CF7425FC8}" srcOrd="0" destOrd="0" presId="urn:microsoft.com/office/officeart/2008/layout/VerticalCurvedList"/>
    <dgm:cxn modelId="{352F2BB6-A85D-4980-B55A-4F05377E5590}" srcId="{4D24CB4B-A4D7-4712-9FD9-8DDB9E60E94C}" destId="{0C35574C-0B8E-406F-AA66-B11697E6F0EA}" srcOrd="3" destOrd="0" parTransId="{0E59460E-CDEC-47B2-8B55-01589F6124AE}" sibTransId="{927FA2D9-D32E-4187-8C16-2FF8A348182C}"/>
    <dgm:cxn modelId="{5021C01D-7FE1-4C19-9D8C-36984F284B31}" type="presOf" srcId="{7AB7C752-C7D5-4D53-8FA5-251B5FE6CA65}" destId="{8DCB084A-3D9F-4D9C-A49D-6F62FCC6EF8C}" srcOrd="0" destOrd="0" presId="urn:microsoft.com/office/officeart/2008/layout/VerticalCurvedList"/>
    <dgm:cxn modelId="{1EEBEF2D-6B0E-454D-88B5-EB9A5CEFDDE3}" type="presOf" srcId="{4D24CB4B-A4D7-4712-9FD9-8DDB9E60E94C}" destId="{58028F9F-3314-464F-BFF1-687A3669C0DA}" srcOrd="0" destOrd="0" presId="urn:microsoft.com/office/officeart/2008/layout/VerticalCurvedList"/>
    <dgm:cxn modelId="{F2F096C3-269A-4EFF-B72A-A0211910288D}" srcId="{4D24CB4B-A4D7-4712-9FD9-8DDB9E60E94C}" destId="{7A5F9206-F70C-4C02-8D27-CCDC7355A1A0}" srcOrd="4" destOrd="0" parTransId="{5E059F9D-5805-4F6F-96B5-114C1FF4489B}" sibTransId="{96C19935-DE0A-48F1-BE79-E537CF39E2B7}"/>
    <dgm:cxn modelId="{DC648376-5EC7-4523-9EA3-F38BD050D737}" srcId="{4D24CB4B-A4D7-4712-9FD9-8DDB9E60E94C}" destId="{05E47C2A-F549-4AAF-9BFB-0644FB1F6854}" srcOrd="2" destOrd="0" parTransId="{29A07FDB-8CD7-4614-BB2C-D53AF223DF7D}" sibTransId="{B9D2837F-A58D-469E-8A8A-DCE005B484FD}"/>
    <dgm:cxn modelId="{60E962F0-852F-46DC-9D0E-E7E99ED3AC91}" type="presOf" srcId="{0C35574C-0B8E-406F-AA66-B11697E6F0EA}" destId="{38F9FCD4-58C7-4B92-BE99-16AAF5642D19}" srcOrd="0" destOrd="0" presId="urn:microsoft.com/office/officeart/2008/layout/VerticalCurvedList"/>
    <dgm:cxn modelId="{58EE503D-B682-403A-993B-B3EDA0977A66}" type="presOf" srcId="{ADFD9417-F9AD-49CD-B1E4-5896D0D55317}" destId="{7CCFED29-705A-4826-9615-648EA1A17114}" srcOrd="0" destOrd="0" presId="urn:microsoft.com/office/officeart/2008/layout/VerticalCurvedList"/>
    <dgm:cxn modelId="{279BC845-96CB-48BA-9743-9B8C8DB1493B}" type="presOf" srcId="{12A156BB-901F-47F3-A8C3-D01818266D29}" destId="{04510E81-FCE4-470F-93E3-88D77DF5F25D}" srcOrd="0" destOrd="0" presId="urn:microsoft.com/office/officeart/2008/layout/VerticalCurvedList"/>
    <dgm:cxn modelId="{58C1CE1B-9E4B-408E-90A7-5C3685572387}" srcId="{4D24CB4B-A4D7-4712-9FD9-8DDB9E60E94C}" destId="{7AB7C752-C7D5-4D53-8FA5-251B5FE6CA65}" srcOrd="6" destOrd="0" parTransId="{4FD5BB7B-8B84-4CAE-A245-1A35213F860B}" sibTransId="{B5E65E56-9540-4F2E-A2D0-E0ABA493FB80}"/>
    <dgm:cxn modelId="{3A40E0A2-FA0D-4B1A-B063-EDAB9ADC77F4}" type="presOf" srcId="{7A5F9206-F70C-4C02-8D27-CCDC7355A1A0}" destId="{57EFB66D-1239-45FC-AA05-D7F8E8586E33}" srcOrd="0" destOrd="0" presId="urn:microsoft.com/office/officeart/2008/layout/VerticalCurvedList"/>
    <dgm:cxn modelId="{9DE03EB8-6C0F-4CB2-9A93-4673CC9AC54E}" type="presParOf" srcId="{58028F9F-3314-464F-BFF1-687A3669C0DA}" destId="{F9532D06-1E6C-4D1E-9689-A3326C83E0C0}" srcOrd="0" destOrd="0" presId="urn:microsoft.com/office/officeart/2008/layout/VerticalCurvedList"/>
    <dgm:cxn modelId="{CEB9B572-6DFC-4DFF-ACA4-2A08C576F464}" type="presParOf" srcId="{F9532D06-1E6C-4D1E-9689-A3326C83E0C0}" destId="{2456C394-F318-433E-B189-E356D72215B6}" srcOrd="0" destOrd="0" presId="urn:microsoft.com/office/officeart/2008/layout/VerticalCurvedList"/>
    <dgm:cxn modelId="{0205A7EC-A3FC-4230-83B0-F0E34363DBDF}" type="presParOf" srcId="{2456C394-F318-433E-B189-E356D72215B6}" destId="{5A5CFA41-0541-425E-8ECE-D79462F4F3C7}" srcOrd="0" destOrd="0" presId="urn:microsoft.com/office/officeart/2008/layout/VerticalCurvedList"/>
    <dgm:cxn modelId="{ED8F069A-2DEC-4358-ADDD-9C774FCC4D91}" type="presParOf" srcId="{2456C394-F318-433E-B189-E356D72215B6}" destId="{6C46D9E8-CFCD-4CF8-9075-971E8466F536}" srcOrd="1" destOrd="0" presId="urn:microsoft.com/office/officeart/2008/layout/VerticalCurvedList"/>
    <dgm:cxn modelId="{5D95F6B6-DA32-4DFE-A6B5-E7DC7D123F1C}" type="presParOf" srcId="{2456C394-F318-433E-B189-E356D72215B6}" destId="{E3AB66D5-0CA7-4CDA-9B1B-E1BF1D125592}" srcOrd="2" destOrd="0" presId="urn:microsoft.com/office/officeart/2008/layout/VerticalCurvedList"/>
    <dgm:cxn modelId="{501F90D5-BBC9-4FA2-B5BB-80610FA1BB83}" type="presParOf" srcId="{2456C394-F318-433E-B189-E356D72215B6}" destId="{306547DC-8CD4-4FC9-879B-4BD97DF540FD}" srcOrd="3" destOrd="0" presId="urn:microsoft.com/office/officeart/2008/layout/VerticalCurvedList"/>
    <dgm:cxn modelId="{DAD64C53-4E41-44F5-8F51-29737C706E95}" type="presParOf" srcId="{F9532D06-1E6C-4D1E-9689-A3326C83E0C0}" destId="{8C38EB0D-127B-4539-8289-E99CF7425FC8}" srcOrd="1" destOrd="0" presId="urn:microsoft.com/office/officeart/2008/layout/VerticalCurvedList"/>
    <dgm:cxn modelId="{1EEE2A9D-6095-49D7-B3CE-3FBA50203331}" type="presParOf" srcId="{F9532D06-1E6C-4D1E-9689-A3326C83E0C0}" destId="{9241DA18-E73D-4136-855D-200626FBE01A}" srcOrd="2" destOrd="0" presId="urn:microsoft.com/office/officeart/2008/layout/VerticalCurvedList"/>
    <dgm:cxn modelId="{75EA5474-DCFD-4F02-8E02-C8AE3A30416C}" type="presParOf" srcId="{9241DA18-E73D-4136-855D-200626FBE01A}" destId="{9B0B6EF0-293B-44C3-BC81-E08A1C09AE25}" srcOrd="0" destOrd="0" presId="urn:microsoft.com/office/officeart/2008/layout/VerticalCurvedList"/>
    <dgm:cxn modelId="{A303A7F7-6268-4021-9D75-2E9D2BD2D669}" type="presParOf" srcId="{F9532D06-1E6C-4D1E-9689-A3326C83E0C0}" destId="{04510E81-FCE4-470F-93E3-88D77DF5F25D}" srcOrd="3" destOrd="0" presId="urn:microsoft.com/office/officeart/2008/layout/VerticalCurvedList"/>
    <dgm:cxn modelId="{C87729F3-AFB8-4316-B668-5B2D4437D9D4}" type="presParOf" srcId="{F9532D06-1E6C-4D1E-9689-A3326C83E0C0}" destId="{14ECDF31-A0E7-414A-8616-46C94CC1BDB8}" srcOrd="4" destOrd="0" presId="urn:microsoft.com/office/officeart/2008/layout/VerticalCurvedList"/>
    <dgm:cxn modelId="{E7CB2856-06E5-4196-91B9-1D10AD5D9ACC}" type="presParOf" srcId="{14ECDF31-A0E7-414A-8616-46C94CC1BDB8}" destId="{6541095D-DA79-448A-A083-9D12B5793677}" srcOrd="0" destOrd="0" presId="urn:microsoft.com/office/officeart/2008/layout/VerticalCurvedList"/>
    <dgm:cxn modelId="{73BB17D6-002E-405D-A52E-FE808A29B7B1}" type="presParOf" srcId="{F9532D06-1E6C-4D1E-9689-A3326C83E0C0}" destId="{2CC8583F-319E-448C-B2C4-B71C819407FE}" srcOrd="5" destOrd="0" presId="urn:microsoft.com/office/officeart/2008/layout/VerticalCurvedList"/>
    <dgm:cxn modelId="{08B85D5D-A733-4BE1-833D-BCEC076AA02E}" type="presParOf" srcId="{F9532D06-1E6C-4D1E-9689-A3326C83E0C0}" destId="{68FC6BC3-E924-4F16-8ED8-F751F7F2E805}" srcOrd="6" destOrd="0" presId="urn:microsoft.com/office/officeart/2008/layout/VerticalCurvedList"/>
    <dgm:cxn modelId="{C0711941-A1FF-410D-AE9B-E173F2BDDE13}" type="presParOf" srcId="{68FC6BC3-E924-4F16-8ED8-F751F7F2E805}" destId="{B06B38A3-9992-4C06-912C-C65888305544}" srcOrd="0" destOrd="0" presId="urn:microsoft.com/office/officeart/2008/layout/VerticalCurvedList"/>
    <dgm:cxn modelId="{104CAF96-CA7E-4D91-BB22-F3D1402EFD74}" type="presParOf" srcId="{F9532D06-1E6C-4D1E-9689-A3326C83E0C0}" destId="{38F9FCD4-58C7-4B92-BE99-16AAF5642D19}" srcOrd="7" destOrd="0" presId="urn:microsoft.com/office/officeart/2008/layout/VerticalCurvedList"/>
    <dgm:cxn modelId="{95BACF8A-ED00-4E7E-9DCB-FCBB8C5DBFBD}" type="presParOf" srcId="{F9532D06-1E6C-4D1E-9689-A3326C83E0C0}" destId="{5BAC4F0B-D458-46A7-B6EC-02889FDFBF3D}" srcOrd="8" destOrd="0" presId="urn:microsoft.com/office/officeart/2008/layout/VerticalCurvedList"/>
    <dgm:cxn modelId="{F6A43B16-43D3-4B25-93AD-CB687FA597A2}" type="presParOf" srcId="{5BAC4F0B-D458-46A7-B6EC-02889FDFBF3D}" destId="{EC38AF08-33F5-49CE-B5CA-71465CADDE69}" srcOrd="0" destOrd="0" presId="urn:microsoft.com/office/officeart/2008/layout/VerticalCurvedList"/>
    <dgm:cxn modelId="{924B563D-01EC-455C-86D0-B06BEC78EFDE}" type="presParOf" srcId="{F9532D06-1E6C-4D1E-9689-A3326C83E0C0}" destId="{57EFB66D-1239-45FC-AA05-D7F8E8586E33}" srcOrd="9" destOrd="0" presId="urn:microsoft.com/office/officeart/2008/layout/VerticalCurvedList"/>
    <dgm:cxn modelId="{92E6453B-2838-44D4-BD7C-ED17F68B9BC8}" type="presParOf" srcId="{F9532D06-1E6C-4D1E-9689-A3326C83E0C0}" destId="{88A52D21-CAD8-41E8-804D-16851EF7271F}" srcOrd="10" destOrd="0" presId="urn:microsoft.com/office/officeart/2008/layout/VerticalCurvedList"/>
    <dgm:cxn modelId="{B662FDBB-AD0A-4B80-8ADA-5F9CCA3DC7F5}" type="presParOf" srcId="{88A52D21-CAD8-41E8-804D-16851EF7271F}" destId="{0E3F85F0-3A60-4052-B073-8259768BDB20}" srcOrd="0" destOrd="0" presId="urn:microsoft.com/office/officeart/2008/layout/VerticalCurvedList"/>
    <dgm:cxn modelId="{6420C377-8F00-4DCB-8D3A-6D6361608251}" type="presParOf" srcId="{F9532D06-1E6C-4D1E-9689-A3326C83E0C0}" destId="{7CCFED29-705A-4826-9615-648EA1A17114}" srcOrd="11" destOrd="0" presId="urn:microsoft.com/office/officeart/2008/layout/VerticalCurvedList"/>
    <dgm:cxn modelId="{6ADBA22A-F2A0-4FA3-81C2-1B2A820968D4}" type="presParOf" srcId="{F9532D06-1E6C-4D1E-9689-A3326C83E0C0}" destId="{9656DAEC-0CC0-46D9-9F33-8EEA88A16144}" srcOrd="12" destOrd="0" presId="urn:microsoft.com/office/officeart/2008/layout/VerticalCurvedList"/>
    <dgm:cxn modelId="{AF4FF0B0-A202-4038-A0C8-0127E7DE0DB3}" type="presParOf" srcId="{9656DAEC-0CC0-46D9-9F33-8EEA88A16144}" destId="{9384E172-2686-4E14-A003-0D4D8C05D612}" srcOrd="0" destOrd="0" presId="urn:microsoft.com/office/officeart/2008/layout/VerticalCurvedList"/>
    <dgm:cxn modelId="{29702AF0-F1DE-492D-B2D6-85EADB396674}" type="presParOf" srcId="{F9532D06-1E6C-4D1E-9689-A3326C83E0C0}" destId="{8DCB084A-3D9F-4D9C-A49D-6F62FCC6EF8C}" srcOrd="13" destOrd="0" presId="urn:microsoft.com/office/officeart/2008/layout/VerticalCurvedList"/>
    <dgm:cxn modelId="{FAA1FB45-A695-4A02-A89E-5B5C44369C11}" type="presParOf" srcId="{F9532D06-1E6C-4D1E-9689-A3326C83E0C0}" destId="{825211EA-99FC-4106-B829-C857090D0109}" srcOrd="14" destOrd="0" presId="urn:microsoft.com/office/officeart/2008/layout/VerticalCurvedList"/>
    <dgm:cxn modelId="{0EE39998-7172-4686-A2AC-286194551F46}" type="presParOf" srcId="{825211EA-99FC-4106-B829-C857090D0109}" destId="{4F2BDAB2-6370-4563-91EB-15A00F6C6B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9907AC-DA98-4C77-9D7D-168829CDC6D2}">
      <dsp:nvSpPr>
        <dsp:cNvPr id="0" name=""/>
        <dsp:cNvSpPr/>
      </dsp:nvSpPr>
      <dsp:spPr>
        <a:xfrm>
          <a:off x="808" y="0"/>
          <a:ext cx="2102577" cy="491675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462 389,2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74,0%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8" y="0"/>
        <a:ext cx="2102577" cy="1475028"/>
      </dsp:txXfrm>
    </dsp:sp>
    <dsp:sp modelId="{545CE22E-9464-4A70-8556-C2079BC1BF0E}">
      <dsp:nvSpPr>
        <dsp:cNvPr id="0" name=""/>
        <dsp:cNvSpPr/>
      </dsp:nvSpPr>
      <dsp:spPr>
        <a:xfrm>
          <a:off x="211066" y="1476468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212 449,1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34%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1066" y="1476468"/>
        <a:ext cx="1682061" cy="1482470"/>
      </dsp:txXfrm>
    </dsp:sp>
    <dsp:sp modelId="{F116BD40-999A-4D62-BD8C-3F46F21B7658}">
      <dsp:nvSpPr>
        <dsp:cNvPr id="0" name=""/>
        <dsp:cNvSpPr/>
      </dsp:nvSpPr>
      <dsp:spPr>
        <a:xfrm>
          <a:off x="211066" y="3187011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249 940,1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40,0%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1066" y="3187011"/>
        <a:ext cx="1682061" cy="1482470"/>
      </dsp:txXfrm>
    </dsp:sp>
    <dsp:sp modelId="{54237295-6676-4686-908C-5BCE1972ABF1}">
      <dsp:nvSpPr>
        <dsp:cNvPr id="0" name=""/>
        <dsp:cNvSpPr/>
      </dsp:nvSpPr>
      <dsp:spPr>
        <a:xfrm>
          <a:off x="2261079" y="0"/>
          <a:ext cx="2102577" cy="491675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465 527,2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73,4%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1079" y="0"/>
        <a:ext cx="2102577" cy="1475028"/>
      </dsp:txXfrm>
    </dsp:sp>
    <dsp:sp modelId="{3F7E4A8E-AE2E-4BE8-9A01-077FBEB6C8DD}">
      <dsp:nvSpPr>
        <dsp:cNvPr id="0" name=""/>
        <dsp:cNvSpPr/>
      </dsp:nvSpPr>
      <dsp:spPr>
        <a:xfrm>
          <a:off x="2471337" y="1476468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215 639,3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34%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71337" y="1476468"/>
        <a:ext cx="1682061" cy="1482470"/>
      </dsp:txXfrm>
    </dsp:sp>
    <dsp:sp modelId="{592960D9-580B-4CFA-B00E-BB25C250086A}">
      <dsp:nvSpPr>
        <dsp:cNvPr id="0" name=""/>
        <dsp:cNvSpPr/>
      </dsp:nvSpPr>
      <dsp:spPr>
        <a:xfrm>
          <a:off x="2471337" y="3187011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249 887,9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39,4%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71337" y="3187011"/>
        <a:ext cx="1682061" cy="1482470"/>
      </dsp:txXfrm>
    </dsp:sp>
    <dsp:sp modelId="{67500791-FBE1-4B39-B29B-968BCB65F551}">
      <dsp:nvSpPr>
        <dsp:cNvPr id="0" name=""/>
        <dsp:cNvSpPr/>
      </dsp:nvSpPr>
      <dsp:spPr>
        <a:xfrm>
          <a:off x="4521349" y="0"/>
          <a:ext cx="2102577" cy="491675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468 011,6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72,7%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21349" y="0"/>
        <a:ext cx="2102577" cy="1475028"/>
      </dsp:txXfrm>
    </dsp:sp>
    <dsp:sp modelId="{AF011572-8BDD-49BB-B319-AB35530A4FE7}">
      <dsp:nvSpPr>
        <dsp:cNvPr id="0" name=""/>
        <dsp:cNvSpPr/>
      </dsp:nvSpPr>
      <dsp:spPr>
        <a:xfrm>
          <a:off x="4731607" y="1476468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218 877,5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34%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1607" y="1476468"/>
        <a:ext cx="1682061" cy="1482470"/>
      </dsp:txXfrm>
    </dsp:sp>
    <dsp:sp modelId="{2D67BB7F-FE30-4072-A5F6-BDC0E7D7305C}">
      <dsp:nvSpPr>
        <dsp:cNvPr id="0" name=""/>
        <dsp:cNvSpPr/>
      </dsp:nvSpPr>
      <dsp:spPr>
        <a:xfrm>
          <a:off x="4731607" y="3187011"/>
          <a:ext cx="1682061" cy="1482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53340" rIns="7112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249 134,1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нормативу 38,7%</a:t>
          </a:r>
          <a:endParaRPr lang="ru-RU" sz="19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1607" y="3187011"/>
        <a:ext cx="1682061" cy="14824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46D9E8-CFCD-4CF8-9075-971E8466F536}">
      <dsp:nvSpPr>
        <dsp:cNvPr id="0" name=""/>
        <dsp:cNvSpPr/>
      </dsp:nvSpPr>
      <dsp:spPr>
        <a:xfrm>
          <a:off x="-6170529" y="-944691"/>
          <a:ext cx="7350384" cy="7350384"/>
        </a:xfrm>
        <a:prstGeom prst="blockArc">
          <a:avLst>
            <a:gd name="adj1" fmla="val 18900000"/>
            <a:gd name="adj2" fmla="val 2700000"/>
            <a:gd name="adj3" fmla="val 294"/>
          </a:avLst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38EB0D-127B-4539-8289-E99CF7425FC8}">
      <dsp:nvSpPr>
        <dsp:cNvPr id="0" name=""/>
        <dsp:cNvSpPr/>
      </dsp:nvSpPr>
      <dsp:spPr>
        <a:xfrm>
          <a:off x="383089" y="248257"/>
          <a:ext cx="8688006" cy="49629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9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Резервный фонд 1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млн.рублей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089" y="248257"/>
        <a:ext cx="8688006" cy="496295"/>
      </dsp:txXfrm>
    </dsp:sp>
    <dsp:sp modelId="{9B0B6EF0-293B-44C3-BC81-E08A1C09AE25}">
      <dsp:nvSpPr>
        <dsp:cNvPr id="0" name=""/>
        <dsp:cNvSpPr/>
      </dsp:nvSpPr>
      <dsp:spPr>
        <a:xfrm>
          <a:off x="72904" y="186220"/>
          <a:ext cx="620369" cy="6203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10E81-FCE4-470F-93E3-88D77DF5F25D}">
      <dsp:nvSpPr>
        <dsp:cNvPr id="0" name=""/>
        <dsp:cNvSpPr/>
      </dsp:nvSpPr>
      <dsp:spPr>
        <a:xfrm>
          <a:off x="832529" y="993137"/>
          <a:ext cx="8238566" cy="496295"/>
        </a:xfrm>
        <a:prstGeom prst="rect">
          <a:avLst/>
        </a:prstGeom>
        <a:solidFill>
          <a:schemeClr val="accent3">
            <a:hueOff val="1500320"/>
            <a:satOff val="136"/>
            <a:lumOff val="-143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9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Обслуживание муниципального долга 6 897,0тыс.руб.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32529" y="993137"/>
        <a:ext cx="8238566" cy="496295"/>
      </dsp:txXfrm>
    </dsp:sp>
    <dsp:sp modelId="{6541095D-DA79-448A-A083-9D12B5793677}">
      <dsp:nvSpPr>
        <dsp:cNvPr id="0" name=""/>
        <dsp:cNvSpPr/>
      </dsp:nvSpPr>
      <dsp:spPr>
        <a:xfrm>
          <a:off x="522344" y="931100"/>
          <a:ext cx="620369" cy="6203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1500320"/>
              <a:satOff val="136"/>
              <a:lumOff val="-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8583F-319E-448C-B2C4-B71C819407FE}">
      <dsp:nvSpPr>
        <dsp:cNvPr id="0" name=""/>
        <dsp:cNvSpPr/>
      </dsp:nvSpPr>
      <dsp:spPr>
        <a:xfrm>
          <a:off x="1078820" y="1737471"/>
          <a:ext cx="7992275" cy="496295"/>
        </a:xfrm>
        <a:prstGeom prst="rect">
          <a:avLst/>
        </a:prstGeom>
        <a:solidFill>
          <a:schemeClr val="accent3">
            <a:hueOff val="3000641"/>
            <a:satOff val="271"/>
            <a:lumOff val="-28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9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Компенсация проезда на гемодиализ 793,2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1078820" y="1737471"/>
        <a:ext cx="7992275" cy="496295"/>
      </dsp:txXfrm>
    </dsp:sp>
    <dsp:sp modelId="{B06B38A3-9992-4C06-912C-C65888305544}">
      <dsp:nvSpPr>
        <dsp:cNvPr id="0" name=""/>
        <dsp:cNvSpPr/>
      </dsp:nvSpPr>
      <dsp:spPr>
        <a:xfrm>
          <a:off x="768635" y="1675434"/>
          <a:ext cx="620369" cy="6203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3000641"/>
              <a:satOff val="271"/>
              <a:lumOff val="-28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F9FCD4-58C7-4B92-BE99-16AAF5642D19}">
      <dsp:nvSpPr>
        <dsp:cNvPr id="0" name=""/>
        <dsp:cNvSpPr/>
      </dsp:nvSpPr>
      <dsp:spPr>
        <a:xfrm>
          <a:off x="1157458" y="2482352"/>
          <a:ext cx="7913636" cy="496295"/>
        </a:xfrm>
        <a:prstGeom prst="rect">
          <a:avLst/>
        </a:prstGeom>
        <a:solidFill>
          <a:schemeClr val="accent3">
            <a:hueOff val="4500961"/>
            <a:satOff val="407"/>
            <a:lumOff val="-431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9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Выплаты почетным жителям 160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1157458" y="2482352"/>
        <a:ext cx="7913636" cy="496295"/>
      </dsp:txXfrm>
    </dsp:sp>
    <dsp:sp modelId="{EC38AF08-33F5-49CE-B5CA-71465CADDE69}">
      <dsp:nvSpPr>
        <dsp:cNvPr id="0" name=""/>
        <dsp:cNvSpPr/>
      </dsp:nvSpPr>
      <dsp:spPr>
        <a:xfrm>
          <a:off x="847274" y="2420315"/>
          <a:ext cx="620369" cy="6203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4500961"/>
              <a:satOff val="407"/>
              <a:lumOff val="-43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FB66D-1239-45FC-AA05-D7F8E8586E33}">
      <dsp:nvSpPr>
        <dsp:cNvPr id="0" name=""/>
        <dsp:cNvSpPr/>
      </dsp:nvSpPr>
      <dsp:spPr>
        <a:xfrm>
          <a:off x="1078820" y="3227232"/>
          <a:ext cx="7992275" cy="496295"/>
        </a:xfrm>
        <a:prstGeom prst="rect">
          <a:avLst/>
        </a:prstGeom>
        <a:solidFill>
          <a:schemeClr val="accent3">
            <a:hueOff val="6001281"/>
            <a:satOff val="542"/>
            <a:lumOff val="-575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9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Выплата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гарантий,компенсаций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пенсий 21 688,1тыс.руб.</a:t>
          </a:r>
        </a:p>
      </dsp:txBody>
      <dsp:txXfrm>
        <a:off x="1078820" y="3227232"/>
        <a:ext cx="7992275" cy="496295"/>
      </dsp:txXfrm>
    </dsp:sp>
    <dsp:sp modelId="{0E3F85F0-3A60-4052-B073-8259768BDB20}">
      <dsp:nvSpPr>
        <dsp:cNvPr id="0" name=""/>
        <dsp:cNvSpPr/>
      </dsp:nvSpPr>
      <dsp:spPr>
        <a:xfrm>
          <a:off x="768635" y="3165195"/>
          <a:ext cx="620369" cy="6203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6001281"/>
              <a:satOff val="542"/>
              <a:lumOff val="-57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CFED29-705A-4826-9615-648EA1A17114}">
      <dsp:nvSpPr>
        <dsp:cNvPr id="0" name=""/>
        <dsp:cNvSpPr/>
      </dsp:nvSpPr>
      <dsp:spPr>
        <a:xfrm>
          <a:off x="832529" y="3971566"/>
          <a:ext cx="8238566" cy="496295"/>
        </a:xfrm>
        <a:prstGeom prst="rect">
          <a:avLst/>
        </a:prstGeom>
        <a:solidFill>
          <a:schemeClr val="accent3">
            <a:hueOff val="7501601"/>
            <a:satOff val="678"/>
            <a:lumOff val="-71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9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Награды и премии 200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832529" y="3971566"/>
        <a:ext cx="8238566" cy="496295"/>
      </dsp:txXfrm>
    </dsp:sp>
    <dsp:sp modelId="{9384E172-2686-4E14-A003-0D4D8C05D612}">
      <dsp:nvSpPr>
        <dsp:cNvPr id="0" name=""/>
        <dsp:cNvSpPr/>
      </dsp:nvSpPr>
      <dsp:spPr>
        <a:xfrm>
          <a:off x="522344" y="3909529"/>
          <a:ext cx="620369" cy="6203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7501601"/>
              <a:satOff val="678"/>
              <a:lumOff val="-71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CB084A-3D9F-4D9C-A49D-6F62FCC6EF8C}">
      <dsp:nvSpPr>
        <dsp:cNvPr id="0" name=""/>
        <dsp:cNvSpPr/>
      </dsp:nvSpPr>
      <dsp:spPr>
        <a:xfrm>
          <a:off x="383089" y="4716447"/>
          <a:ext cx="8688006" cy="496295"/>
        </a:xfrm>
        <a:prstGeom prst="rect">
          <a:avLst/>
        </a:prstGeom>
        <a:solidFill>
          <a:schemeClr val="accent3">
            <a:hueOff val="9001922"/>
            <a:satOff val="813"/>
            <a:lumOff val="-863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93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Возмещение службе по похоронному делу 1 225,7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sp:txBody>
      <dsp:txXfrm>
        <a:off x="383089" y="4716447"/>
        <a:ext cx="8688006" cy="496295"/>
      </dsp:txXfrm>
    </dsp:sp>
    <dsp:sp modelId="{4F2BDAB2-6370-4563-91EB-15A00F6C6B4F}">
      <dsp:nvSpPr>
        <dsp:cNvPr id="0" name=""/>
        <dsp:cNvSpPr/>
      </dsp:nvSpPr>
      <dsp:spPr>
        <a:xfrm>
          <a:off x="72904" y="4654410"/>
          <a:ext cx="620369" cy="6203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9001922"/>
              <a:satOff val="813"/>
              <a:lumOff val="-86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0.03311</cdr:x>
      <cdr:y>0</cdr:y>
    </cdr:from>
    <cdr:to>
      <cdr:x>0.06398</cdr:x>
      <cdr:y>0.06662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321850" y="0"/>
          <a:ext cx="300082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F615-A7D0-4E9E-914D-3669A9B374C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4" y="4724956"/>
            <a:ext cx="545211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53226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448185"/>
            <a:ext cx="2953226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B1228-7D3A-4E61-90F4-675C40B3A6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4067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212 449,1 	215 639,3 	218 877,5 </a:t>
            </a:r>
          </a:p>
          <a:p>
            <a:endParaRPr lang="ru-RU" dirty="0" smtClean="0"/>
          </a:p>
          <a:p>
            <a:r>
              <a:rPr lang="ru-RU" dirty="0" smtClean="0"/>
              <a:t>249 723,0	249 723,0	249 723,0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B1228-7D3A-4E61-90F4-675C40B3A67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5494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7C1EBE-0543-4869-A8EC-EE7B53CE8B0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461507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68EF5C-838A-4F22-9632-FF7FC7FEF82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191513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DA4266-D8FA-4E08-9AA0-9288E3139FF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309940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944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944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944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944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501122" cy="32861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характеристики проекта бюджета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города Покачи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2018 год и на плановый период 2019 и 2020 годов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412" y="6000768"/>
            <a:ext cx="3857588" cy="713798"/>
          </a:xfrm>
        </p:spPr>
        <p:txBody>
          <a:bodyPr anchor="b">
            <a:normAutofit fontScale="77500" lnSpcReduction="20000"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02 ноября 2017 год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Перечень программ, планируемых для реализации в 2018-2020 годы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8928992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38384997"/>
              </p:ext>
            </p:extLst>
          </p:nvPr>
        </p:nvGraphicFramePr>
        <p:xfrm>
          <a:off x="0" y="1556792"/>
          <a:ext cx="9144000" cy="531166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34"/>
                <a:gridCol w="6500858"/>
                <a:gridCol w="2143108"/>
              </a:tblGrid>
              <a:tr h="332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Разработчик программы</a:t>
                      </a:r>
                    </a:p>
                  </a:txBody>
                  <a:tcPr marL="9525" marR="9525" marT="9525" marB="0" anchor="ctr"/>
                </a:tc>
              </a:tr>
              <a:tr h="43298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"Реализация молодежной политики на территории города Покачи на 2016-2020 годы"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культуры, спорта и молодежной политики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2073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"Организация отдыха детей города Покачи в каникулярное время на 2016-2018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образования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2073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"Сохранение и развитие сферы культуры города Покачи на 2016-2020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культуры, спорта и молодежной политики 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25962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"Развитие муниципальной службы в городе Покачи на 2017-2019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по кадрам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39470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"Развитие агропромышленного комплекса и рынков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сельскохозяй-ственной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продукции, сырья и продовольствия на территории города Покачи в 2016-2020 годах"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по социальным вопросам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365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"Содействие развитию жилищного строительства на 2016-2020 годы" в рамках приобретения жилья на территории города Покачи"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Комитет по управлению муниципальным имуществом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62616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"Профилактика терроризма и экстремизма, создание на территории города Покачи комфортной среды для проживания многонационального общества на период 2016-2020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по вопросам безопасности и гражданской обороны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0916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"Разработка документов градостроительного регулирования города Покачи на 2016-2020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архитектуры и градостроительства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6208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 "Противодействие коррупции в муниципальном образовании город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Покачи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 2017-2019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по кадрам и делопроизводству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55719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"Управление и распоряжение имуществом, находящимся в собственности города Покачи и земельными участками, государственная собственность на которые не разграничена на 2014-2020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Комитет по управлению муниципальным имуществом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0329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11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"Формирование беспрепятственного доступа инвалидов и других маломобильных групп населения к объектам социальной инфраструктуры муниципального образования город Покачи на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2018-2020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годы"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по социальным вопросам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376839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Перечень программ, планируемых для реализации в 2018-2020 годы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556792"/>
            <a:ext cx="8928992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99081941"/>
              </p:ext>
            </p:extLst>
          </p:nvPr>
        </p:nvGraphicFramePr>
        <p:xfrm>
          <a:off x="0" y="1518745"/>
          <a:ext cx="9144000" cy="543019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34"/>
                <a:gridCol w="6429420"/>
                <a:gridCol w="2214546"/>
              </a:tblGrid>
              <a:tr h="2079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Разработчик программы</a:t>
                      </a:r>
                    </a:p>
                  </a:txBody>
                  <a:tcPr marL="9525" marR="9525" marT="9525" marB="0" anchor="ctr"/>
                </a:tc>
              </a:tr>
              <a:tr h="44229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12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"Комплексное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транспортной инфраструктуры города Покачи на 2017-2027 годы" 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жилищно-комунального хозяйства</a:t>
                      </a:r>
                    </a:p>
                  </a:txBody>
                  <a:tcPr marL="9525" marR="9525" marT="9525" marB="0"/>
                </a:tc>
              </a:tr>
              <a:tr h="3239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13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"Улучшение жилищных условий молодых семей в соответствии с федеральной целевой программой "Жилище" на 2016-2020 годы на территории города Покачи"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Комитет по управлению муниципальным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имуществом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225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14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"Обеспечение условий для развития физической культуры, школьного спорта и массового спорта в городе Покачи на 2016-2020 годы"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культуры, спорта и молодежной политики </a:t>
                      </a:r>
                    </a:p>
                  </a:txBody>
                  <a:tcPr marL="9525" marR="9525" marT="9525" marB="0"/>
                </a:tc>
              </a:tr>
              <a:tr h="4225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15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города Покачи по ликвидации и расселению приспособленных для проживания строений на период 2016-2020 годы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Комитет по управлению муниципальным имуществом</a:t>
                      </a:r>
                    </a:p>
                  </a:txBody>
                  <a:tcPr marL="9525" marR="9525" marT="9525" marB="0"/>
                </a:tc>
              </a:tr>
              <a:tr h="4225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16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"Поддержка социально-ориентированных некоммерческих организаций города Покачи на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2017-2020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годы"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по социальным вопросам</a:t>
                      </a:r>
                    </a:p>
                  </a:txBody>
                  <a:tcPr marL="9525" marR="9525" marT="9525" marB="0"/>
                </a:tc>
              </a:tr>
              <a:tr h="4225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17/18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"Развитие жилищно-коммунального комплекса и повышение энергетической эффективности на 2016-2020 годы" в городе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Покачи/Муниципальная программа "Комплексного развития систем коммунальной инфраструктуры города Покачи на 2017-2027 г."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жилищно-комунального хозяйства</a:t>
                      </a:r>
                    </a:p>
                  </a:txBody>
                  <a:tcPr marL="9525" marR="9525" marT="9525" marB="0"/>
                </a:tc>
              </a:tr>
              <a:tr h="43349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19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"Обеспечение  безопасности жизнедеятельности населения на территории города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Покачи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 на период 2016-2020 годы" 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по вопросам безопасности и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225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20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"Обеспечение экологической безопасности на территории города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Покачи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 2016-2020 годы"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жилищно-коммунального хозяйства</a:t>
                      </a:r>
                    </a:p>
                  </a:txBody>
                  <a:tcPr marL="9525" marR="9525" marT="9525" marB="0"/>
                </a:tc>
              </a:tr>
              <a:tr h="23922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21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«Электронная администрация г. Покачи на 2016-2020 годы»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информатизации</a:t>
                      </a:r>
                    </a:p>
                  </a:txBody>
                  <a:tcPr marL="9525" marR="9525" marT="9525" marB="0"/>
                </a:tc>
              </a:tr>
              <a:tr h="22318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22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"Развитие образования в городе Покачи на 2016-2020 годы"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образования</a:t>
                      </a:r>
                    </a:p>
                  </a:txBody>
                  <a:tcPr marL="9525" marR="9525" marT="9525" marB="0"/>
                </a:tc>
              </a:tr>
              <a:tr h="42256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23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"Поддержка и развитие малого и среднего предпринимательства на территории города Покачи на 2016-2020 годы"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по социальным вопросам</a:t>
                      </a:r>
                    </a:p>
                  </a:txBody>
                  <a:tcPr marL="9525" marR="9525" marT="9525" marB="0"/>
                </a:tc>
              </a:tr>
              <a:tr h="19819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24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"Формирование современной городской среды в муниципальном образовании на 2018-2022 годы"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архитектуры и градостроительства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43204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latin typeface="Times New Roman"/>
                        </a:rPr>
                        <a:t>25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Муниципальная программа "Комплексное развитие социальной инфраструктуры города Покачи на 2018-2028 год"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Отдел архитектуры и градостроительства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402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3768398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69950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 города Покачи в период 2014-2020 годы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69394861"/>
              </p:ext>
            </p:extLst>
          </p:nvPr>
        </p:nvGraphicFramePr>
        <p:xfrm>
          <a:off x="0" y="1577324"/>
          <a:ext cx="9143998" cy="564602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19672"/>
                <a:gridCol w="1080120"/>
                <a:gridCol w="1080120"/>
                <a:gridCol w="1152128"/>
                <a:gridCol w="1152128"/>
                <a:gridCol w="1080120"/>
                <a:gridCol w="1008112"/>
                <a:gridCol w="971598"/>
              </a:tblGrid>
              <a:tr h="59019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2016 год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kumimoji="0" lang="ru-RU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план, </a:t>
                      </a:r>
                      <a:r>
                        <a:rPr kumimoji="0" lang="ru-RU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5613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Дефицит(+)</a:t>
                      </a:r>
                    </a:p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Профицит(-),</a:t>
                      </a:r>
                      <a:r>
                        <a:rPr lang="ru-RU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1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т.ч.по источникам покрытия</a:t>
                      </a:r>
                      <a:endParaRPr lang="ru-RU" sz="1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56 696,15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-157 759,88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15 708,7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-6 810,0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-15 000,00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8038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Разница между полученными и погашенными  коммерческими кредитами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120 585,8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-153 485,80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11 000,0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6 810,0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15 000,00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80386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Разница между полученными и погашенными  бюджетными кредитами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- 88 085,8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10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Продажа акций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962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Изменение остатков денежных средств бюджета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24 196,15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-4 274,08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4 708,7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92376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7104" y="142852"/>
            <a:ext cx="8426896" cy="869950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муниципального долга бюджета города Покачи в период 2014-2020 годы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92749003"/>
              </p:ext>
            </p:extLst>
          </p:nvPr>
        </p:nvGraphicFramePr>
        <p:xfrm>
          <a:off x="-32" y="1577325"/>
          <a:ext cx="9144030" cy="530328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19704"/>
                <a:gridCol w="1080120"/>
                <a:gridCol w="1080120"/>
                <a:gridCol w="1224136"/>
                <a:gridCol w="1211026"/>
                <a:gridCol w="1000132"/>
                <a:gridCol w="957194"/>
                <a:gridCol w="971598"/>
              </a:tblGrid>
              <a:tr h="70890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2016 год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kumimoji="0" lang="ru-RU" sz="1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план, </a:t>
                      </a:r>
                      <a:r>
                        <a:rPr kumimoji="0" lang="ru-RU" sz="14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4845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Долг,</a:t>
                      </a:r>
                    </a:p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по структуре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202 485,80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49 000,00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66 810,00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81 810,00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81 810,00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81 810,00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389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14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долга по ц</a:t>
                      </a:r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енным бумагам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1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801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долга по</a:t>
                      </a:r>
                      <a:r>
                        <a:rPr lang="ru-RU" sz="14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коммерческим кредитам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202 485,80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66 810,00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81 810,00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81 810,00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81 810,00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485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долга по бюджетным кредитам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1556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обязательств по муниципальным гарантиям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923762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39552" y="1752600"/>
            <a:ext cx="8223448" cy="441960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8501122" cy="32861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характеристики проекта бюджета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города Покачи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2018 год и на плановый период 2019 и 2020 годов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412" y="6000768"/>
            <a:ext cx="3857588" cy="713798"/>
          </a:xfrm>
        </p:spPr>
        <p:txBody>
          <a:bodyPr anchor="b">
            <a:normAutofit fontScale="77500" lnSpcReduction="20000"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02 ноября 2017 год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города Покачи в период 2014-2020 годов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667659514"/>
              </p:ext>
            </p:extLst>
          </p:nvPr>
        </p:nvGraphicFramePr>
        <p:xfrm>
          <a:off x="0" y="1571612"/>
          <a:ext cx="9144000" cy="5286388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156598"/>
                <a:gridCol w="1183154"/>
                <a:gridCol w="1080120"/>
                <a:gridCol w="1152128"/>
                <a:gridCol w="1152128"/>
                <a:gridCol w="1133888"/>
                <a:gridCol w="1143008"/>
                <a:gridCol w="1142976"/>
              </a:tblGrid>
              <a:tr h="81609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kumimoji="0" lang="ru-RU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план, </a:t>
                      </a:r>
                      <a:r>
                        <a:rPr kumimoji="0" lang="ru-RU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163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1 402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111,65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1 412 912,67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1 476 741,2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1 198 729,5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1 215 050,0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1 090 867,1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1 091 539,5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7743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т.ч.</a:t>
                      </a: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собствен-ные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330 340,56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288 497,29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293 368,1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281 701,5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288 323,1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292 567,2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295 810,0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97705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20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1 458 807,80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1 255 152,79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1 492 449,9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1 205 539,5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1 230 050,0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b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1 090 867,1</a:t>
                      </a:r>
                      <a:endParaRPr kumimoji="0" lang="ru-RU" sz="1400" b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1 091 539,5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54851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т.ч.на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гос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полномочия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390 718,43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459 534,73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446 019,5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459 873,8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489 006,7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472 580,8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472 579,6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5902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 </a:t>
                      </a:r>
                      <a:r>
                        <a:rPr kumimoji="0" lang="ru-RU" sz="1600" b="1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- 56 696,15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157 759,88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15 708,7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-6 810,0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-15 000,0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5902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Размер долга на 31.12.</a:t>
                      </a:r>
                      <a:endParaRPr kumimoji="0" lang="ru-RU" sz="16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202 485,80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49 000,00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000,0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66 810,0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81810,0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81 810,0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81 810,0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529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бюджета на 2018-2020 годы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107504" y="1752600"/>
            <a:ext cx="2232248" cy="49167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нормами законодательства принято решение Думы города Покачи от 26.09.2017 года №78 о замене дотации на обеспеченность дополнительным нормативом НДФЛ: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 – 40,0 %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 – 39,4 %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 – 38,7 %</a:t>
            </a: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1459093382"/>
              </p:ext>
            </p:extLst>
          </p:nvPr>
        </p:nvGraphicFramePr>
        <p:xfrm>
          <a:off x="2411760" y="1752600"/>
          <a:ext cx="6624736" cy="491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39528182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города Покачи в период 2017-2020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451955942"/>
              </p:ext>
            </p:extLst>
          </p:nvPr>
        </p:nvGraphicFramePr>
        <p:xfrm>
          <a:off x="-214346" y="1214422"/>
          <a:ext cx="9720000" cy="55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http://previews.123rf.com/images/cherezoff/cherezoff1302/cherezoff130200060/18011633-3d-homme-porte-une-pi-ce-d-or-rend-isol-sur-un-fond-blanc-Banque-d'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2428868"/>
            <a:ext cx="2428892" cy="2571768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572000" y="1844824"/>
          <a:ext cx="1152128" cy="288032"/>
        </p:xfrm>
        <a:graphic>
          <a:graphicData uri="http://schemas.openxmlformats.org/drawingml/2006/table">
            <a:tbl>
              <a:tblPr/>
              <a:tblGrid>
                <a:gridCol w="1152128"/>
              </a:tblGrid>
              <a:tr h="288032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1 215 050,0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131840" y="1916832"/>
          <a:ext cx="1058540" cy="253365"/>
        </p:xfrm>
        <a:graphic>
          <a:graphicData uri="http://schemas.openxmlformats.org/drawingml/2006/table">
            <a:tbl>
              <a:tblPr/>
              <a:tblGrid>
                <a:gridCol w="1058540"/>
              </a:tblGrid>
              <a:tr h="216024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1 198 729,5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228184" y="2060848"/>
          <a:ext cx="1058540" cy="253365"/>
        </p:xfrm>
        <a:graphic>
          <a:graphicData uri="http://schemas.openxmlformats.org/drawingml/2006/table">
            <a:tbl>
              <a:tblPr/>
              <a:tblGrid>
                <a:gridCol w="105854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1 090 867,1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668344" y="2060848"/>
          <a:ext cx="986532" cy="253365"/>
        </p:xfrm>
        <a:graphic>
          <a:graphicData uri="http://schemas.openxmlformats.org/drawingml/2006/table">
            <a:tbl>
              <a:tblPr/>
              <a:tblGrid>
                <a:gridCol w="986532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1 091 539,5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923928" y="3717032"/>
          <a:ext cx="792088" cy="192405"/>
        </p:xfrm>
        <a:graphic>
          <a:graphicData uri="http://schemas.openxmlformats.org/drawingml/2006/table">
            <a:tbl>
              <a:tblPr/>
              <a:tblGrid>
                <a:gridCol w="792088"/>
              </a:tblGrid>
              <a:tr h="144016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16 320,5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436096" y="3573016"/>
          <a:ext cx="864096" cy="192405"/>
        </p:xfrm>
        <a:graphic>
          <a:graphicData uri="http://schemas.openxmlformats.org/drawingml/2006/table">
            <a:tbl>
              <a:tblPr/>
              <a:tblGrid>
                <a:gridCol w="864096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-124 182,9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164288" y="3356992"/>
          <a:ext cx="504056" cy="192405"/>
        </p:xfrm>
        <a:graphic>
          <a:graphicData uri="http://schemas.openxmlformats.org/drawingml/2006/table">
            <a:tbl>
              <a:tblPr/>
              <a:tblGrid>
                <a:gridCol w="504056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672,4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332656"/>
            <a:ext cx="8215312" cy="720725"/>
          </a:xfrm>
        </p:spPr>
        <p:txBody>
          <a:bodyPr>
            <a:noAutofit/>
          </a:bodyPr>
          <a:lstStyle/>
          <a:p>
            <a:pPr algn="ctr" defTabSz="914363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Налоговые доходы бюджета города Покачи</a:t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2017-2020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</a:p>
        </p:txBody>
      </p:sp>
      <p:graphicFrame>
        <p:nvGraphicFramePr>
          <p:cNvPr id="8" name="Содержимое 1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324857416"/>
              </p:ext>
            </p:extLst>
          </p:nvPr>
        </p:nvGraphicFramePr>
        <p:xfrm>
          <a:off x="0" y="1285860"/>
          <a:ext cx="9144000" cy="5786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8121169" y="1196752"/>
            <a:ext cx="1058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031704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94146" y="332656"/>
            <a:ext cx="8358187" cy="720725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Неналоговые доходы бюджета города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Покачи в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2017-2020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</a:p>
        </p:txBody>
      </p:sp>
      <p:graphicFrame>
        <p:nvGraphicFramePr>
          <p:cNvPr id="8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936931330"/>
              </p:ext>
            </p:extLst>
          </p:nvPr>
        </p:nvGraphicFramePr>
        <p:xfrm>
          <a:off x="0" y="1143000"/>
          <a:ext cx="9144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121169" y="1196752"/>
            <a:ext cx="1058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7425329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50" y="332656"/>
            <a:ext cx="8286750" cy="720725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города Покачи в период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2017- 2020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</a:p>
        </p:txBody>
      </p:sp>
      <p:graphicFrame>
        <p:nvGraphicFramePr>
          <p:cNvPr id="8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819526374"/>
              </p:ext>
            </p:extLst>
          </p:nvPr>
        </p:nvGraphicFramePr>
        <p:xfrm>
          <a:off x="0" y="1214438"/>
          <a:ext cx="9144000" cy="5643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121169" y="1196752"/>
            <a:ext cx="1058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9030200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7104" y="188640"/>
            <a:ext cx="8426896" cy="869950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Расходная часть бюджета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2014- 2020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</a:p>
        </p:txBody>
      </p:sp>
      <p:graphicFrame>
        <p:nvGraphicFramePr>
          <p:cNvPr id="10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11660947"/>
              </p:ext>
            </p:extLst>
          </p:nvPr>
        </p:nvGraphicFramePr>
        <p:xfrm>
          <a:off x="0" y="1577324"/>
          <a:ext cx="9143998" cy="528067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19672"/>
                <a:gridCol w="1152128"/>
                <a:gridCol w="1008112"/>
                <a:gridCol w="1080120"/>
                <a:gridCol w="1080120"/>
                <a:gridCol w="1224136"/>
                <a:gridCol w="1008112"/>
                <a:gridCol w="971598"/>
              </a:tblGrid>
              <a:tr h="7564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2014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kumimoji="0" lang="ru-RU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план, </a:t>
                      </a:r>
                      <a:r>
                        <a:rPr kumimoji="0" lang="ru-RU" sz="14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206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1 458 807,80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b" latinLnBrk="0" hangingPunct="1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1 255 152,79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1 492 449,9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1 205 539,5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b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1 230 050,0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1 090 867,1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1 091 539,5</a:t>
                      </a:r>
                      <a:endParaRPr kumimoji="0" lang="ru-RU" sz="14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873649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</a:t>
                      </a:r>
                      <a:r>
                        <a:rPr kumimoji="0"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исполнение </a:t>
                      </a: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6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гос.полномочий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390 718,43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459 534,73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446 019,5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459 873,8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489 006,7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472 580,8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472 579,6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9878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исполнение полномочий по</a:t>
                      </a:r>
                      <a:r>
                        <a:rPr kumimoji="0" lang="ru-RU" sz="16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ВМЗ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1 068 089,37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795 618,06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1 046 430,4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745 665,7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741 043,3</a:t>
                      </a:r>
                      <a:endParaRPr kumimoji="0" lang="ru-RU" sz="1200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618 286,3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618 959,9</a:t>
                      </a:r>
                      <a:endParaRPr kumimoji="0" lang="ru-RU" sz="12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596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целевых поступлений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404 079,85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102 550,6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375 076,3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69 556,9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114 234,1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64 025,3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62 209,8</a:t>
                      </a:r>
                    </a:p>
                  </a:txBody>
                  <a:tcPr marL="0" marR="0" marT="0" marB="0" anchor="ctr"/>
                </a:tc>
              </a:tr>
              <a:tr h="1233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За счет нецелевых</a:t>
                      </a:r>
                      <a:r>
                        <a:rPr lang="ru-RU" sz="1600" b="0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поступлений и  дефицита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664 009,52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693 067,46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671 354,1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676 108,8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626 809,2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554 261,0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556 750,1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923762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69950"/>
          </a:xfrm>
        </p:spPr>
        <p:txBody>
          <a:bodyPr>
            <a:noAutofit/>
          </a:bodyPr>
          <a:lstStyle/>
          <a:p>
            <a:pPr algn="ctr" defTabSz="914363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Направления расходования средств на прочие расходы на 2018 год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4103692074"/>
              </p:ext>
            </p:extLst>
          </p:nvPr>
        </p:nvGraphicFramePr>
        <p:xfrm>
          <a:off x="0" y="1397000"/>
          <a:ext cx="9144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41" y="121749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8980877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2682</TotalTime>
  <Words>1496</Words>
  <Application>Microsoft Office PowerPoint</Application>
  <PresentationFormat>Экран (4:3)</PresentationFormat>
  <Paragraphs>435</Paragraphs>
  <Slides>15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Обычная</vt:lpstr>
      <vt:lpstr>Основные характеристики проекта бюджета  города Покачи  на 2018 год и на плановый период 2019 и 2020 годов</vt:lpstr>
      <vt:lpstr>Основные характеристики бюджета города Покачи в период 2014-2020 годов</vt:lpstr>
      <vt:lpstr>Особенности бюджета на 2018-2020 годы</vt:lpstr>
      <vt:lpstr>Структура доходов бюджета города Покачи в период 2017-2020 годов</vt:lpstr>
      <vt:lpstr>Налоговые доходы бюджета города Покачи в период 2017-2020 годов</vt:lpstr>
      <vt:lpstr>Неналоговые доходы бюджета города Покачи в период 2017-2020 годов</vt:lpstr>
      <vt:lpstr>Безвозмездные поступления в бюджет города Покачи в период 2017- 2020 годов</vt:lpstr>
      <vt:lpstr>Расходная часть бюджета города Покачи в период 2014- 2020 годов</vt:lpstr>
      <vt:lpstr>Направления расходования средств на прочие расходы на 2018 год</vt:lpstr>
      <vt:lpstr>Перечень программ, планируемых для реализации в 2018-2020 годы</vt:lpstr>
      <vt:lpstr>Перечень программ, планируемых для реализации в 2018-2020 годы</vt:lpstr>
      <vt:lpstr>Источники финансирования дефицита бюджета города Покачи в период 2014-2020 годы</vt:lpstr>
      <vt:lpstr>Структура муниципального долга бюджета города Покачи в период 2014-2020 годы</vt:lpstr>
      <vt:lpstr>Слайд 14</vt:lpstr>
      <vt:lpstr>Основные характеристики проекта бюджета  города Покачи  на 2018 год и на плановый период 2019 и 2020 годов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Ходулапова Алена Евгеньевна</dc:creator>
  <cp:lastModifiedBy>Finansist-4</cp:lastModifiedBy>
  <cp:revision>324</cp:revision>
  <cp:lastPrinted>2016-11-23T04:45:02Z</cp:lastPrinted>
  <dcterms:modified xsi:type="dcterms:W3CDTF">2017-11-02T05:18:59Z</dcterms:modified>
</cp:coreProperties>
</file>